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uce" charset="1" panose="00000500000000000000"/>
      <p:regular r:id="rId14"/>
    </p:embeddedFont>
    <p:embeddedFont>
      <p:font typeface="Open Sauce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8.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1028700" y="1028700"/>
            <a:ext cx="16230600" cy="8097218"/>
            <a:chOff x="0" y="0"/>
            <a:chExt cx="4274726" cy="2132601"/>
          </a:xfrm>
        </p:grpSpPr>
        <p:sp>
          <p:nvSpPr>
            <p:cNvPr name="Freeform 8" id="8"/>
            <p:cNvSpPr/>
            <p:nvPr/>
          </p:nvSpPr>
          <p:spPr>
            <a:xfrm flipH="false" flipV="false" rot="0">
              <a:off x="0" y="0"/>
              <a:ext cx="4274726" cy="2132601"/>
            </a:xfrm>
            <a:custGeom>
              <a:avLst/>
              <a:gdLst/>
              <a:ahLst/>
              <a:cxnLst/>
              <a:rect r="r" b="b" t="t" l="l"/>
              <a:pathLst>
                <a:path h="2132601" w="4274726">
                  <a:moveTo>
                    <a:pt x="11925" y="0"/>
                  </a:moveTo>
                  <a:lnTo>
                    <a:pt x="4262801" y="0"/>
                  </a:lnTo>
                  <a:cubicBezTo>
                    <a:pt x="4269387" y="0"/>
                    <a:pt x="4274726" y="5339"/>
                    <a:pt x="4274726" y="11925"/>
                  </a:cubicBezTo>
                  <a:lnTo>
                    <a:pt x="4274726" y="2120676"/>
                  </a:lnTo>
                  <a:cubicBezTo>
                    <a:pt x="4274726" y="2127262"/>
                    <a:pt x="4269387" y="2132601"/>
                    <a:pt x="4262801" y="2132601"/>
                  </a:cubicBezTo>
                  <a:lnTo>
                    <a:pt x="11925" y="2132601"/>
                  </a:lnTo>
                  <a:cubicBezTo>
                    <a:pt x="5339" y="2132601"/>
                    <a:pt x="0" y="2127262"/>
                    <a:pt x="0" y="2120676"/>
                  </a:cubicBezTo>
                  <a:lnTo>
                    <a:pt x="0" y="11925"/>
                  </a:lnTo>
                  <a:cubicBezTo>
                    <a:pt x="0" y="5339"/>
                    <a:pt x="5339" y="0"/>
                    <a:pt x="11925" y="0"/>
                  </a:cubicBezTo>
                  <a:close/>
                </a:path>
              </a:pathLst>
            </a:custGeom>
            <a:solidFill>
              <a:srgbClr val="106861"/>
            </a:solidFill>
            <a:ln cap="rnd">
              <a:noFill/>
              <a:prstDash val="solid"/>
              <a:round/>
            </a:ln>
          </p:spPr>
        </p:sp>
        <p:sp>
          <p:nvSpPr>
            <p:cNvPr name="TextBox 9" id="9"/>
            <p:cNvSpPr txBox="true"/>
            <p:nvPr/>
          </p:nvSpPr>
          <p:spPr>
            <a:xfrm>
              <a:off x="0" y="-19050"/>
              <a:ext cx="4274726" cy="215165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2740367" y="4225863"/>
            <a:ext cx="12167736" cy="3980029"/>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ea typeface="Open Sauce"/>
                <a:cs typeface="Open Sauce"/>
                <a:sym typeface="Open Sauce"/>
              </a:rPr>
              <a:t>🔹 Cas</a:t>
            </a:r>
            <a:r>
              <a:rPr lang="en-US" sz="2469">
                <a:solidFill>
                  <a:srgbClr val="FFFFFF"/>
                </a:solidFill>
                <a:latin typeface="Open Sauce"/>
                <a:ea typeface="Open Sauce"/>
                <a:cs typeface="Open Sauce"/>
                <a:sym typeface="Open Sauce"/>
              </a:rPr>
              <a:t>e Study Title 🔹</a:t>
            </a:r>
          </a:p>
          <a:p>
            <a:pPr algn="ctr">
              <a:lnSpc>
                <a:spcPts val="3950"/>
              </a:lnSpc>
            </a:pPr>
            <a:r>
              <a:rPr lang="en-US" sz="2469">
                <a:solidFill>
                  <a:srgbClr val="FFFFFF"/>
                </a:solidFill>
                <a:latin typeface="Open Sauce"/>
                <a:ea typeface="Open Sauce"/>
                <a:cs typeface="Open Sauce"/>
                <a:sym typeface="Open Sauce"/>
              </a:rPr>
              <a:t>"Optimizing Customer Response Prediction in Bank Marketing Campaigns"</a:t>
            </a:r>
          </a:p>
          <a:p>
            <a:pPr algn="ctr">
              <a:lnSpc>
                <a:spcPts val="3950"/>
              </a:lnSpc>
            </a:pPr>
            <a:r>
              <a:rPr lang="en-US" sz="2469">
                <a:solidFill>
                  <a:srgbClr val="FFFFFF"/>
                </a:solidFill>
                <a:latin typeface="Open Sauce"/>
                <a:ea typeface="Open Sauce"/>
                <a:cs typeface="Open Sauce"/>
                <a:sym typeface="Open Sauce"/>
              </a:rPr>
              <a:t>🔹 Participants 🔹</a:t>
            </a:r>
          </a:p>
          <a:p>
            <a:pPr algn="ctr">
              <a:lnSpc>
                <a:spcPts val="3950"/>
              </a:lnSpc>
            </a:pPr>
            <a:r>
              <a:rPr lang="en-US" sz="2469">
                <a:solidFill>
                  <a:srgbClr val="FFFFFF"/>
                </a:solidFill>
                <a:latin typeface="Open Sauce"/>
                <a:ea typeface="Open Sauce"/>
                <a:cs typeface="Open Sauce"/>
                <a:sym typeface="Open Sauce"/>
              </a:rPr>
              <a:t> 1. Harsh Gangurde</a:t>
            </a:r>
          </a:p>
          <a:p>
            <a:pPr algn="ctr">
              <a:lnSpc>
                <a:spcPts val="3950"/>
              </a:lnSpc>
            </a:pPr>
            <a:r>
              <a:rPr lang="en-US" sz="2469">
                <a:solidFill>
                  <a:srgbClr val="FFFFFF"/>
                </a:solidFill>
                <a:latin typeface="Open Sauce"/>
                <a:ea typeface="Open Sauce"/>
                <a:cs typeface="Open Sauce"/>
                <a:sym typeface="Open Sauce"/>
              </a:rPr>
              <a:t> 📞 8530354735 | ✉️ harshgangurde077@gmail.com</a:t>
            </a:r>
          </a:p>
          <a:p>
            <a:pPr algn="ctr">
              <a:lnSpc>
                <a:spcPts val="3950"/>
              </a:lnSpc>
            </a:pPr>
            <a:r>
              <a:rPr lang="en-US" sz="2469">
                <a:solidFill>
                  <a:srgbClr val="FFFFFF"/>
                </a:solidFill>
                <a:latin typeface="Open Sauce"/>
                <a:ea typeface="Open Sauce"/>
                <a:cs typeface="Open Sauce"/>
                <a:sym typeface="Open Sauce"/>
              </a:rPr>
              <a:t>2. Aditi Janwade</a:t>
            </a:r>
          </a:p>
          <a:p>
            <a:pPr algn="ctr">
              <a:lnSpc>
                <a:spcPts val="3950"/>
              </a:lnSpc>
            </a:pPr>
            <a:r>
              <a:rPr lang="en-US" sz="2469">
                <a:solidFill>
                  <a:srgbClr val="FFFFFF"/>
                </a:solidFill>
                <a:latin typeface="Open Sauce"/>
                <a:ea typeface="Open Sauce"/>
                <a:cs typeface="Open Sauce"/>
                <a:sym typeface="Open Sauce"/>
              </a:rPr>
              <a:t> 📞 9028244195 | ✉️ janwadeaditi@gmail.com</a:t>
            </a:r>
          </a:p>
          <a:p>
            <a:pPr algn="ctr">
              <a:lnSpc>
                <a:spcPts val="3950"/>
              </a:lnSpc>
            </a:pPr>
          </a:p>
        </p:txBody>
      </p:sp>
      <p:sp>
        <p:nvSpPr>
          <p:cNvPr name="TextBox 11" id="11"/>
          <p:cNvSpPr txBox="true"/>
          <p:nvPr/>
        </p:nvSpPr>
        <p:spPr>
          <a:xfrm rot="0">
            <a:off x="3558350" y="1322264"/>
            <a:ext cx="10531771" cy="2606966"/>
          </a:xfrm>
          <a:prstGeom prst="rect">
            <a:avLst/>
          </a:prstGeom>
        </p:spPr>
        <p:txBody>
          <a:bodyPr anchor="t" rtlCol="false" tIns="0" lIns="0" bIns="0" rIns="0">
            <a:spAutoFit/>
          </a:bodyPr>
          <a:lstStyle/>
          <a:p>
            <a:pPr algn="ctr" marL="0" indent="0" lvl="0">
              <a:lnSpc>
                <a:spcPts val="6971"/>
              </a:lnSpc>
              <a:spcBef>
                <a:spcPct val="0"/>
              </a:spcBef>
            </a:pPr>
            <a:r>
              <a:rPr lang="en-US" b="true" sz="4979" spc="-99">
                <a:solidFill>
                  <a:srgbClr val="FDFBFB"/>
                </a:solidFill>
                <a:latin typeface="Open Sauce Bold"/>
                <a:ea typeface="Open Sauce Bold"/>
                <a:cs typeface="Open Sauce Bold"/>
                <a:sym typeface="Open Sauce Bold"/>
              </a:rPr>
              <a:t>Optimizing Customer Response Prediction in Bank Marketing Campaigns</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787317" y="-1771088"/>
            <a:ext cx="10029265" cy="11772679"/>
            <a:chOff x="0" y="0"/>
            <a:chExt cx="2431392" cy="2854048"/>
          </a:xfrm>
        </p:grpSpPr>
        <p:sp>
          <p:nvSpPr>
            <p:cNvPr name="Freeform 3" id="3"/>
            <p:cNvSpPr/>
            <p:nvPr/>
          </p:nvSpPr>
          <p:spPr>
            <a:xfrm flipH="false" flipV="false" rot="0">
              <a:off x="0" y="0"/>
              <a:ext cx="2431392" cy="2854048"/>
            </a:xfrm>
            <a:custGeom>
              <a:avLst/>
              <a:gdLst/>
              <a:ahLst/>
              <a:cxnLst/>
              <a:rect r="r" b="b" t="t" l="l"/>
              <a:pathLst>
                <a:path h="2854048" w="2431392">
                  <a:moveTo>
                    <a:pt x="33193" y="0"/>
                  </a:moveTo>
                  <a:lnTo>
                    <a:pt x="2398199" y="0"/>
                  </a:lnTo>
                  <a:cubicBezTo>
                    <a:pt x="2416531" y="0"/>
                    <a:pt x="2431392" y="14861"/>
                    <a:pt x="2431392" y="33193"/>
                  </a:cubicBezTo>
                  <a:lnTo>
                    <a:pt x="2431392" y="2820855"/>
                  </a:lnTo>
                  <a:cubicBezTo>
                    <a:pt x="2431392" y="2839187"/>
                    <a:pt x="2416531" y="2854048"/>
                    <a:pt x="2398199" y="2854048"/>
                  </a:cubicBezTo>
                  <a:lnTo>
                    <a:pt x="33193" y="2854048"/>
                  </a:lnTo>
                  <a:cubicBezTo>
                    <a:pt x="14861" y="2854048"/>
                    <a:pt x="0" y="2839187"/>
                    <a:pt x="0" y="2820855"/>
                  </a:cubicBezTo>
                  <a:lnTo>
                    <a:pt x="0" y="33193"/>
                  </a:lnTo>
                  <a:cubicBezTo>
                    <a:pt x="0" y="14861"/>
                    <a:pt x="14861" y="0"/>
                    <a:pt x="33193" y="0"/>
                  </a:cubicBezTo>
                  <a:close/>
                </a:path>
              </a:pathLst>
            </a:custGeom>
            <a:solidFill>
              <a:srgbClr val="106861"/>
            </a:solidFill>
            <a:ln cap="rnd">
              <a:noFill/>
              <a:prstDash val="solid"/>
              <a:round/>
            </a:ln>
          </p:spPr>
        </p:sp>
        <p:sp>
          <p:nvSpPr>
            <p:cNvPr name="TextBox 4" id="4"/>
            <p:cNvSpPr txBox="true"/>
            <p:nvPr/>
          </p:nvSpPr>
          <p:spPr>
            <a:xfrm>
              <a:off x="0" y="-19050"/>
              <a:ext cx="2431392"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89582" y="952500"/>
            <a:ext cx="8380794" cy="695884"/>
          </a:xfrm>
          <a:prstGeom prst="rect">
            <a:avLst/>
          </a:prstGeom>
        </p:spPr>
        <p:txBody>
          <a:bodyPr anchor="t" rtlCol="false" tIns="0" lIns="0" bIns="0" rIns="0">
            <a:spAutoFit/>
          </a:bodyPr>
          <a:lstStyle/>
          <a:p>
            <a:pPr algn="l" marL="0" indent="0" lvl="0">
              <a:lnSpc>
                <a:spcPts val="5744"/>
              </a:lnSpc>
              <a:spcBef>
                <a:spcPct val="0"/>
              </a:spcBef>
            </a:pPr>
            <a:r>
              <a:rPr lang="en-US" b="true" sz="4102" spc="-82" u="sng">
                <a:solidFill>
                  <a:srgbClr val="191919"/>
                </a:solidFill>
                <a:latin typeface="Open Sauce Bold"/>
                <a:ea typeface="Open Sauce Bold"/>
                <a:cs typeface="Open Sauce Bold"/>
                <a:sym typeface="Open Sauce Bold"/>
              </a:rPr>
              <a:t>Problem Statement </a:t>
            </a:r>
          </a:p>
        </p:txBody>
      </p:sp>
      <p:sp>
        <p:nvSpPr>
          <p:cNvPr name="TextBox 7" id="7"/>
          <p:cNvSpPr txBox="true"/>
          <p:nvPr/>
        </p:nvSpPr>
        <p:spPr>
          <a:xfrm rot="0">
            <a:off x="589582" y="2807974"/>
            <a:ext cx="7848863" cy="5462700"/>
          </a:xfrm>
          <a:prstGeom prst="rect">
            <a:avLst/>
          </a:prstGeom>
        </p:spPr>
        <p:txBody>
          <a:bodyPr anchor="t" rtlCol="false" tIns="0" lIns="0" bIns="0" rIns="0">
            <a:spAutoFit/>
          </a:bodyPr>
          <a:lstStyle/>
          <a:p>
            <a:pPr algn="l" marL="0" indent="0" lvl="0">
              <a:lnSpc>
                <a:spcPts val="3656"/>
              </a:lnSpc>
            </a:pPr>
            <a:r>
              <a:rPr lang="en-US" b="true" sz="2453" spc="39">
                <a:solidFill>
                  <a:srgbClr val="191919"/>
                </a:solidFill>
                <a:latin typeface="Open Sauce Bold"/>
                <a:ea typeface="Open Sauce Bold"/>
                <a:cs typeface="Open Sauce Bold"/>
                <a:sym typeface="Open Sauce Bold"/>
              </a:rPr>
              <a:t>O</a:t>
            </a:r>
            <a:r>
              <a:rPr lang="en-US" b="true" sz="2453" spc="39" strike="noStrike" u="none">
                <a:solidFill>
                  <a:srgbClr val="191919"/>
                </a:solidFill>
                <a:latin typeface="Open Sauce Bold"/>
                <a:ea typeface="Open Sauce Bold"/>
                <a:cs typeface="Open Sauce Bold"/>
                <a:sym typeface="Open Sauce Bold"/>
              </a:rPr>
              <a:t>ptimizing Customer Response Prediction in Bank Marketing Campaigns.</a:t>
            </a:r>
            <a:r>
              <a:rPr lang="en-US" sz="2453" spc="39" strike="noStrike" u="none">
                <a:solidFill>
                  <a:srgbClr val="191919"/>
                </a:solidFill>
                <a:latin typeface="Open Sauce"/>
                <a:ea typeface="Open Sauce"/>
                <a:cs typeface="Open Sauce"/>
                <a:sym typeface="Open Sauce"/>
              </a:rPr>
              <a:t> </a:t>
            </a:r>
          </a:p>
          <a:p>
            <a:pPr algn="l" marL="0" indent="0" lvl="0">
              <a:lnSpc>
                <a:spcPts val="3656"/>
              </a:lnSpc>
            </a:pPr>
          </a:p>
          <a:p>
            <a:pPr algn="l" marL="0" indent="0" lvl="0">
              <a:lnSpc>
                <a:spcPts val="3656"/>
              </a:lnSpc>
            </a:pPr>
            <a:r>
              <a:rPr lang="en-US" sz="2453" spc="39" strike="noStrike" u="none">
                <a:solidFill>
                  <a:srgbClr val="191919"/>
                </a:solidFill>
                <a:latin typeface="Open Sauce"/>
                <a:ea typeface="Open Sauce"/>
                <a:cs typeface="Open Sauce"/>
                <a:sym typeface="Open Sauce"/>
              </a:rPr>
              <a:t>A leading financial institution conducts periodic marketing campaigns to promote term deposit subscriptions. Despite generating leads, the conversion rate remains low, leading to inefficient resource allocation and missed revenue opportunities. The objective is to identify key factors influencing customer responses to enhance targeting strategies and improve conversion rates.</a:t>
            </a:r>
          </a:p>
        </p:txBody>
      </p:sp>
      <p:sp>
        <p:nvSpPr>
          <p:cNvPr name="TextBox 8" id="8"/>
          <p:cNvSpPr txBox="true"/>
          <p:nvPr/>
        </p:nvSpPr>
        <p:spPr>
          <a:xfrm rot="0">
            <a:off x="9144000" y="957721"/>
            <a:ext cx="8380794" cy="695884"/>
          </a:xfrm>
          <a:prstGeom prst="rect">
            <a:avLst/>
          </a:prstGeom>
        </p:spPr>
        <p:txBody>
          <a:bodyPr anchor="t" rtlCol="false" tIns="0" lIns="0" bIns="0" rIns="0">
            <a:spAutoFit/>
          </a:bodyPr>
          <a:lstStyle/>
          <a:p>
            <a:pPr algn="l" marL="0" indent="0" lvl="0">
              <a:lnSpc>
                <a:spcPts val="5744"/>
              </a:lnSpc>
              <a:spcBef>
                <a:spcPct val="0"/>
              </a:spcBef>
            </a:pPr>
            <a:r>
              <a:rPr lang="en-US" b="true" sz="4102" spc="-82">
                <a:solidFill>
                  <a:srgbClr val="F8F8F8"/>
                </a:solidFill>
                <a:latin typeface="Open Sauce Bold"/>
                <a:ea typeface="Open Sauce Bold"/>
                <a:cs typeface="Open Sauce Bold"/>
                <a:sym typeface="Open Sauce Bold"/>
              </a:rPr>
              <a:t>Approach</a:t>
            </a:r>
          </a:p>
        </p:txBody>
      </p:sp>
      <p:grpSp>
        <p:nvGrpSpPr>
          <p:cNvPr name="Group 9" id="9"/>
          <p:cNvGrpSpPr/>
          <p:nvPr/>
        </p:nvGrpSpPr>
        <p:grpSpPr>
          <a:xfrm rot="0">
            <a:off x="8970376" y="2003968"/>
            <a:ext cx="8001263" cy="1811593"/>
            <a:chOff x="0" y="0"/>
            <a:chExt cx="10668350" cy="2415458"/>
          </a:xfrm>
        </p:grpSpPr>
        <p:sp>
          <p:nvSpPr>
            <p:cNvPr name="TextBox 10" id="10"/>
            <p:cNvSpPr txBox="true"/>
            <p:nvPr/>
          </p:nvSpPr>
          <p:spPr>
            <a:xfrm rot="0">
              <a:off x="0" y="0"/>
              <a:ext cx="8811729" cy="368300"/>
            </a:xfrm>
            <a:prstGeom prst="rect">
              <a:avLst/>
            </a:prstGeom>
          </p:spPr>
          <p:txBody>
            <a:bodyPr anchor="t" rtlCol="false" tIns="0" lIns="0" bIns="0" rIns="0">
              <a:spAutoFit/>
            </a:bodyPr>
            <a:lstStyle/>
            <a:p>
              <a:pPr algn="l" marL="400245" indent="-200122" lvl="1">
                <a:lnSpc>
                  <a:spcPts val="2224"/>
                </a:lnSpc>
                <a:spcBef>
                  <a:spcPct val="0"/>
                </a:spcBef>
                <a:buAutoNum type="arabicPeriod" startAt="1"/>
              </a:pPr>
              <a:r>
                <a:rPr lang="en-US" sz="1853" spc="92">
                  <a:solidFill>
                    <a:srgbClr val="AEEA00"/>
                  </a:solidFill>
                  <a:latin typeface="Open Sauce"/>
                  <a:ea typeface="Open Sauce"/>
                  <a:cs typeface="Open Sauce"/>
                  <a:sym typeface="Open Sauce"/>
                </a:rPr>
                <a:t>D</a:t>
              </a:r>
              <a:r>
                <a:rPr lang="en-US" sz="1853" spc="92" strike="noStrike" u="none">
                  <a:solidFill>
                    <a:srgbClr val="AEEA00"/>
                  </a:solidFill>
                  <a:latin typeface="Open Sauce"/>
                  <a:ea typeface="Open Sauce"/>
                  <a:cs typeface="Open Sauce"/>
                  <a:sym typeface="Open Sauce"/>
                </a:rPr>
                <a:t>ata Preprocessing </a:t>
              </a:r>
            </a:p>
          </p:txBody>
        </p:sp>
        <p:sp>
          <p:nvSpPr>
            <p:cNvPr name="TextBox 11" id="11"/>
            <p:cNvSpPr txBox="true"/>
            <p:nvPr/>
          </p:nvSpPr>
          <p:spPr>
            <a:xfrm rot="0">
              <a:off x="203200" y="395507"/>
              <a:ext cx="10465150" cy="2019951"/>
            </a:xfrm>
            <a:prstGeom prst="rect">
              <a:avLst/>
            </a:prstGeom>
          </p:spPr>
          <p:txBody>
            <a:bodyPr anchor="t" rtlCol="false" tIns="0" lIns="0" bIns="0" rIns="0">
              <a:spAutoFit/>
            </a:bodyPr>
            <a:lstStyle/>
            <a:p>
              <a:pPr algn="l" marL="403046" indent="-201523" lvl="1">
                <a:lnSpc>
                  <a:spcPts val="3117"/>
                </a:lnSpc>
                <a:buFont typeface="Arial"/>
                <a:buChar char="•"/>
              </a:pPr>
              <a:r>
                <a:rPr lang="en-US" sz="1866">
                  <a:solidFill>
                    <a:srgbClr val="FFFFFF"/>
                  </a:solidFill>
                  <a:latin typeface="Open Sauce"/>
                  <a:ea typeface="Open Sauce"/>
                  <a:cs typeface="Open Sauce"/>
                  <a:sym typeface="Open Sauce"/>
                </a:rPr>
                <a:t>Lab</a:t>
              </a:r>
              <a:r>
                <a:rPr lang="en-US" sz="1866" strike="noStrike" u="none">
                  <a:solidFill>
                    <a:srgbClr val="FFFFFF"/>
                  </a:solidFill>
                  <a:latin typeface="Open Sauce"/>
                  <a:ea typeface="Open Sauce"/>
                  <a:cs typeface="Open Sauce"/>
                  <a:sym typeface="Open Sauce"/>
                </a:rPr>
                <a:t>e</a:t>
              </a:r>
              <a:r>
                <a:rPr lang="en-US" sz="1866" strike="noStrike" u="none">
                  <a:solidFill>
                    <a:srgbClr val="FFFFFF"/>
                  </a:solidFill>
                  <a:latin typeface="Open Sauce"/>
                  <a:ea typeface="Open Sauce"/>
                  <a:cs typeface="Open Sauce"/>
                  <a:sym typeface="Open Sauce"/>
                </a:rPr>
                <a:t>l</a:t>
              </a:r>
              <a:r>
                <a:rPr lang="en-US" sz="1866" strike="noStrike" u="none">
                  <a:solidFill>
                    <a:srgbClr val="FFFFFF"/>
                  </a:solidFill>
                  <a:latin typeface="Open Sauce"/>
                  <a:ea typeface="Open Sauce"/>
                  <a:cs typeface="Open Sauce"/>
                  <a:sym typeface="Open Sauce"/>
                </a:rPr>
                <a:t> Encoding for categoric</a:t>
              </a:r>
              <a:r>
                <a:rPr lang="en-US" sz="1866" strike="noStrike" u="none">
                  <a:solidFill>
                    <a:srgbClr val="FFFFFF"/>
                  </a:solidFill>
                  <a:latin typeface="Open Sauce"/>
                  <a:ea typeface="Open Sauce"/>
                  <a:cs typeface="Open Sauce"/>
                  <a:sym typeface="Open Sauce"/>
                </a:rPr>
                <a:t>al</a:t>
              </a:r>
              <a:r>
                <a:rPr lang="en-US" sz="1866" strike="noStrike" u="none">
                  <a:solidFill>
                    <a:srgbClr val="FFFFFF"/>
                  </a:solidFill>
                  <a:latin typeface="Open Sauce"/>
                  <a:ea typeface="Open Sauce"/>
                  <a:cs typeface="Open Sauce"/>
                  <a:sym typeface="Open Sauce"/>
                </a:rPr>
                <a:t> </a:t>
              </a:r>
              <a:r>
                <a:rPr lang="en-US" sz="1866" strike="noStrike" u="none">
                  <a:solidFill>
                    <a:srgbClr val="FFFFFF"/>
                  </a:solidFill>
                  <a:latin typeface="Open Sauce"/>
                  <a:ea typeface="Open Sauce"/>
                  <a:cs typeface="Open Sauce"/>
                  <a:sym typeface="Open Sauce"/>
                </a:rPr>
                <a:t>v</a:t>
              </a:r>
              <a:r>
                <a:rPr lang="en-US" sz="1866" strike="noStrike" u="none">
                  <a:solidFill>
                    <a:srgbClr val="FFFFFF"/>
                  </a:solidFill>
                  <a:latin typeface="Open Sauce"/>
                  <a:ea typeface="Open Sauce"/>
                  <a:cs typeface="Open Sauce"/>
                  <a:sym typeface="Open Sauce"/>
                </a:rPr>
                <a:t>a</a:t>
              </a:r>
              <a:r>
                <a:rPr lang="en-US" sz="1866" strike="noStrike" u="none">
                  <a:solidFill>
                    <a:srgbClr val="FFFFFF"/>
                  </a:solidFill>
                  <a:latin typeface="Open Sauce"/>
                  <a:ea typeface="Open Sauce"/>
                  <a:cs typeface="Open Sauce"/>
                  <a:sym typeface="Open Sauce"/>
                </a:rPr>
                <a:t>r</a:t>
              </a:r>
              <a:r>
                <a:rPr lang="en-US" sz="1866" strike="noStrike" u="none">
                  <a:solidFill>
                    <a:srgbClr val="FFFFFF"/>
                  </a:solidFill>
                  <a:latin typeface="Open Sauce"/>
                  <a:ea typeface="Open Sauce"/>
                  <a:cs typeface="Open Sauce"/>
                  <a:sym typeface="Open Sauce"/>
                </a:rPr>
                <a:t>ia</a:t>
              </a:r>
              <a:r>
                <a:rPr lang="en-US" sz="1866" strike="noStrike" u="none">
                  <a:solidFill>
                    <a:srgbClr val="FFFFFF"/>
                  </a:solidFill>
                  <a:latin typeface="Open Sauce"/>
                  <a:ea typeface="Open Sauce"/>
                  <a:cs typeface="Open Sauce"/>
                  <a:sym typeface="Open Sauce"/>
                </a:rPr>
                <a:t>b</a:t>
              </a:r>
              <a:r>
                <a:rPr lang="en-US" sz="1866" strike="noStrike" u="none">
                  <a:solidFill>
                    <a:srgbClr val="FFFFFF"/>
                  </a:solidFill>
                  <a:latin typeface="Open Sauce"/>
                  <a:ea typeface="Open Sauce"/>
                  <a:cs typeface="Open Sauce"/>
                  <a:sym typeface="Open Sauce"/>
                </a:rPr>
                <a:t>l</a:t>
              </a:r>
              <a:r>
                <a:rPr lang="en-US" sz="1866" strike="noStrike" u="none">
                  <a:solidFill>
                    <a:srgbClr val="FFFFFF"/>
                  </a:solidFill>
                  <a:latin typeface="Open Sauce"/>
                  <a:ea typeface="Open Sauce"/>
                  <a:cs typeface="Open Sauce"/>
                  <a:sym typeface="Open Sauce"/>
                </a:rPr>
                <a:t>e</a:t>
              </a:r>
              <a:r>
                <a:rPr lang="en-US" sz="1866" strike="noStrike" u="none">
                  <a:solidFill>
                    <a:srgbClr val="FFFFFF"/>
                  </a:solidFill>
                  <a:latin typeface="Open Sauce"/>
                  <a:ea typeface="Open Sauce"/>
                  <a:cs typeface="Open Sauce"/>
                  <a:sym typeface="Open Sauce"/>
                </a:rPr>
                <a:t>s.</a:t>
              </a:r>
            </a:p>
            <a:p>
              <a:pPr algn="l" marL="403046" indent="-201523" lvl="1">
                <a:lnSpc>
                  <a:spcPts val="3117"/>
                </a:lnSpc>
                <a:buFont typeface="Arial"/>
                <a:buChar char="•"/>
              </a:pPr>
              <a:r>
                <a:rPr lang="en-US" sz="1866" strike="noStrike" u="none">
                  <a:solidFill>
                    <a:srgbClr val="FFFFFF"/>
                  </a:solidFill>
                  <a:latin typeface="Open Sauce"/>
                  <a:ea typeface="Open Sauce"/>
                  <a:cs typeface="Open Sauce"/>
                  <a:sym typeface="Open Sauce"/>
                </a:rPr>
                <a:t>New featu</a:t>
              </a:r>
              <a:r>
                <a:rPr lang="en-US" sz="1866" strike="noStrike" u="none">
                  <a:solidFill>
                    <a:srgbClr val="FFFFFF"/>
                  </a:solidFill>
                  <a:latin typeface="Open Sauce"/>
                  <a:ea typeface="Open Sauce"/>
                  <a:cs typeface="Open Sauce"/>
                  <a:sym typeface="Open Sauce"/>
                </a:rPr>
                <a:t>re</a:t>
              </a:r>
              <a:r>
                <a:rPr lang="en-US" sz="1866" strike="noStrike" u="none">
                  <a:solidFill>
                    <a:srgbClr val="FFFFFF"/>
                  </a:solidFill>
                  <a:latin typeface="Open Sauce"/>
                  <a:ea typeface="Open Sauce"/>
                  <a:cs typeface="Open Sauce"/>
                  <a:sym typeface="Open Sauce"/>
                </a:rPr>
                <a:t>s </a:t>
              </a:r>
              <a:r>
                <a:rPr lang="en-US" sz="1866" strike="noStrike" u="none">
                  <a:solidFill>
                    <a:srgbClr val="FFFFFF"/>
                  </a:solidFill>
                  <a:latin typeface="Open Sauce"/>
                  <a:ea typeface="Open Sauce"/>
                  <a:cs typeface="Open Sauce"/>
                  <a:sym typeface="Open Sauce"/>
                </a:rPr>
                <a:t>like bal</a:t>
              </a:r>
              <a:r>
                <a:rPr lang="en-US" sz="1866" strike="noStrike" u="none">
                  <a:solidFill>
                    <a:srgbClr val="FFFFFF"/>
                  </a:solidFill>
                  <a:latin typeface="Open Sauce"/>
                  <a:ea typeface="Open Sauce"/>
                  <a:cs typeface="Open Sauce"/>
                  <a:sym typeface="Open Sauce"/>
                </a:rPr>
                <a:t>an</a:t>
              </a:r>
              <a:r>
                <a:rPr lang="en-US" sz="1866" strike="noStrike" u="none">
                  <a:solidFill>
                    <a:srgbClr val="FFFFFF"/>
                  </a:solidFill>
                  <a:latin typeface="Open Sauce"/>
                  <a:ea typeface="Open Sauce"/>
                  <a:cs typeface="Open Sauce"/>
                  <a:sym typeface="Open Sauce"/>
                </a:rPr>
                <a:t>ce-to-age</a:t>
              </a:r>
              <a:r>
                <a:rPr lang="en-US" sz="1866" strike="noStrike" u="none">
                  <a:solidFill>
                    <a:srgbClr val="FFFFFF"/>
                  </a:solidFill>
                  <a:latin typeface="Open Sauce"/>
                  <a:ea typeface="Open Sauce"/>
                  <a:cs typeface="Open Sauce"/>
                  <a:sym typeface="Open Sauce"/>
                </a:rPr>
                <a:t> ratio</a:t>
              </a:r>
              <a:r>
                <a:rPr lang="en-US" sz="1866" strike="noStrike" u="none">
                  <a:solidFill>
                    <a:srgbClr val="FFFFFF"/>
                  </a:solidFill>
                  <a:latin typeface="Open Sauce"/>
                  <a:ea typeface="Open Sauce"/>
                  <a:cs typeface="Open Sauce"/>
                  <a:sym typeface="Open Sauce"/>
                </a:rPr>
                <a:t>, d</a:t>
              </a:r>
              <a:r>
                <a:rPr lang="en-US" sz="1866" strike="noStrike" u="none">
                  <a:solidFill>
                    <a:srgbClr val="FFFFFF"/>
                  </a:solidFill>
                  <a:latin typeface="Open Sauce"/>
                  <a:ea typeface="Open Sauce"/>
                  <a:cs typeface="Open Sauce"/>
                  <a:sym typeface="Open Sauce"/>
                </a:rPr>
                <a:t>u</a:t>
              </a:r>
              <a:r>
                <a:rPr lang="en-US" sz="1866" strike="noStrike" u="none">
                  <a:solidFill>
                    <a:srgbClr val="FFFFFF"/>
                  </a:solidFill>
                  <a:latin typeface="Open Sauce"/>
                  <a:ea typeface="Open Sauce"/>
                  <a:cs typeface="Open Sauce"/>
                  <a:sym typeface="Open Sauce"/>
                </a:rPr>
                <a:t>ration ×</a:t>
              </a:r>
              <a:r>
                <a:rPr lang="en-US" sz="1866" strike="noStrike" u="none">
                  <a:solidFill>
                    <a:srgbClr val="FFFFFF"/>
                  </a:solidFill>
                  <a:latin typeface="Open Sauce"/>
                  <a:ea typeface="Open Sauce"/>
                  <a:cs typeface="Open Sauce"/>
                  <a:sym typeface="Open Sauce"/>
                </a:rPr>
                <a:t> campaign interaction, and log transformation for skewed distributions.</a:t>
              </a:r>
            </a:p>
            <a:p>
              <a:pPr algn="l" marL="0" indent="0" lvl="0">
                <a:lnSpc>
                  <a:spcPts val="3117"/>
                </a:lnSpc>
              </a:pPr>
            </a:p>
          </p:txBody>
        </p:sp>
      </p:grpSp>
      <p:grpSp>
        <p:nvGrpSpPr>
          <p:cNvPr name="Group 12" id="12"/>
          <p:cNvGrpSpPr/>
          <p:nvPr/>
        </p:nvGrpSpPr>
        <p:grpSpPr>
          <a:xfrm rot="0">
            <a:off x="8970376" y="3619051"/>
            <a:ext cx="8001263" cy="2202118"/>
            <a:chOff x="0" y="0"/>
            <a:chExt cx="10668350" cy="2936158"/>
          </a:xfrm>
        </p:grpSpPr>
        <p:sp>
          <p:nvSpPr>
            <p:cNvPr name="TextBox 13" id="13"/>
            <p:cNvSpPr txBox="true"/>
            <p:nvPr/>
          </p:nvSpPr>
          <p:spPr>
            <a:xfrm rot="0">
              <a:off x="0" y="0"/>
              <a:ext cx="8811729" cy="368300"/>
            </a:xfrm>
            <a:prstGeom prst="rect">
              <a:avLst/>
            </a:prstGeom>
          </p:spPr>
          <p:txBody>
            <a:bodyPr anchor="t" rtlCol="false" tIns="0" lIns="0" bIns="0" rIns="0">
              <a:spAutoFit/>
            </a:bodyPr>
            <a:lstStyle/>
            <a:p>
              <a:pPr algn="l">
                <a:lnSpc>
                  <a:spcPts val="2224"/>
                </a:lnSpc>
                <a:spcBef>
                  <a:spcPct val="0"/>
                </a:spcBef>
              </a:pPr>
              <a:r>
                <a:rPr lang="en-US" sz="1853" spc="92">
                  <a:solidFill>
                    <a:srgbClr val="AEEA00"/>
                  </a:solidFill>
                  <a:latin typeface="Open Sauce"/>
                  <a:ea typeface="Open Sauce"/>
                  <a:cs typeface="Open Sauce"/>
                  <a:sym typeface="Open Sauce"/>
                </a:rPr>
                <a:t>2.Feature Engineering</a:t>
              </a:r>
            </a:p>
          </p:txBody>
        </p:sp>
        <p:sp>
          <p:nvSpPr>
            <p:cNvPr name="TextBox 14" id="14"/>
            <p:cNvSpPr txBox="true"/>
            <p:nvPr/>
          </p:nvSpPr>
          <p:spPr>
            <a:xfrm rot="0">
              <a:off x="203200" y="395507"/>
              <a:ext cx="10465150" cy="2540651"/>
            </a:xfrm>
            <a:prstGeom prst="rect">
              <a:avLst/>
            </a:prstGeom>
          </p:spPr>
          <p:txBody>
            <a:bodyPr anchor="t" rtlCol="false" tIns="0" lIns="0" bIns="0" rIns="0">
              <a:spAutoFit/>
            </a:bodyPr>
            <a:lstStyle/>
            <a:p>
              <a:pPr algn="l" marL="403046" indent="-201523" lvl="1">
                <a:lnSpc>
                  <a:spcPts val="3117"/>
                </a:lnSpc>
                <a:buFont typeface="Arial"/>
                <a:buChar char="•"/>
              </a:pPr>
              <a:r>
                <a:rPr lang="en-US" sz="1866">
                  <a:solidFill>
                    <a:srgbClr val="FFFFFF"/>
                  </a:solidFill>
                  <a:latin typeface="Open Sauce"/>
                  <a:ea typeface="Open Sauce"/>
                  <a:cs typeface="Open Sauce"/>
                  <a:sym typeface="Open Sauce"/>
                </a:rPr>
                <a:t>Hyper</a:t>
              </a:r>
              <a:r>
                <a:rPr lang="en-US" sz="1866" strike="noStrike" u="none">
                  <a:solidFill>
                    <a:srgbClr val="FFFFFF"/>
                  </a:solidFill>
                  <a:latin typeface="Open Sauce"/>
                  <a:ea typeface="Open Sauce"/>
                  <a:cs typeface="Open Sauce"/>
                  <a:sym typeface="Open Sauce"/>
                </a:rPr>
                <a:t>par</a:t>
              </a:r>
              <a:r>
                <a:rPr lang="en-US" sz="1866" strike="noStrike" u="none">
                  <a:solidFill>
                    <a:srgbClr val="FFFFFF"/>
                  </a:solidFill>
                  <a:latin typeface="Open Sauce"/>
                  <a:ea typeface="Open Sauce"/>
                  <a:cs typeface="Open Sauce"/>
                  <a:sym typeface="Open Sauce"/>
                </a:rPr>
                <a:t>am</a:t>
              </a:r>
              <a:r>
                <a:rPr lang="en-US" sz="1866" strike="noStrike" u="none">
                  <a:solidFill>
                    <a:srgbClr val="FFFFFF"/>
                  </a:solidFill>
                  <a:latin typeface="Open Sauce"/>
                  <a:ea typeface="Open Sauce"/>
                  <a:cs typeface="Open Sauce"/>
                  <a:sym typeface="Open Sauce"/>
                </a:rPr>
                <a:t>e</a:t>
              </a:r>
              <a:r>
                <a:rPr lang="en-US" sz="1866" strike="noStrike" u="none">
                  <a:solidFill>
                    <a:srgbClr val="FFFFFF"/>
                  </a:solidFill>
                  <a:latin typeface="Open Sauce"/>
                  <a:ea typeface="Open Sauce"/>
                  <a:cs typeface="Open Sauce"/>
                  <a:sym typeface="Open Sauce"/>
                </a:rPr>
                <a:t>ter</a:t>
              </a:r>
              <a:r>
                <a:rPr lang="en-US" sz="1866" strike="noStrike" u="none">
                  <a:solidFill>
                    <a:srgbClr val="FFFFFF"/>
                  </a:solidFill>
                  <a:latin typeface="Open Sauce"/>
                  <a:ea typeface="Open Sauce"/>
                  <a:cs typeface="Open Sauce"/>
                  <a:sym typeface="Open Sauce"/>
                </a:rPr>
                <a:t> tuning: Optuna optimizes XGBoost parameters using</a:t>
              </a:r>
              <a:r>
                <a:rPr lang="en-US" sz="1866" strike="noStrike" u="none">
                  <a:solidFill>
                    <a:srgbClr val="FFFFFF"/>
                  </a:solidFill>
                  <a:latin typeface="Open Sauce"/>
                  <a:ea typeface="Open Sauce"/>
                  <a:cs typeface="Open Sauce"/>
                  <a:sym typeface="Open Sauce"/>
                </a:rPr>
                <a:t> St</a:t>
              </a:r>
              <a:r>
                <a:rPr lang="en-US" sz="1866" strike="noStrike" u="none">
                  <a:solidFill>
                    <a:srgbClr val="FFFFFF"/>
                  </a:solidFill>
                  <a:latin typeface="Open Sauce"/>
                  <a:ea typeface="Open Sauce"/>
                  <a:cs typeface="Open Sauce"/>
                  <a:sym typeface="Open Sauce"/>
                </a:rPr>
                <a:t>ra</a:t>
              </a:r>
              <a:r>
                <a:rPr lang="en-US" sz="1866" strike="noStrike" u="none">
                  <a:solidFill>
                    <a:srgbClr val="FFFFFF"/>
                  </a:solidFill>
                  <a:latin typeface="Open Sauce"/>
                  <a:ea typeface="Open Sauce"/>
                  <a:cs typeface="Open Sauce"/>
                  <a:sym typeface="Open Sauce"/>
                </a:rPr>
                <a:t>t</a:t>
              </a:r>
              <a:r>
                <a:rPr lang="en-US" sz="1866" strike="noStrike" u="none">
                  <a:solidFill>
                    <a:srgbClr val="FFFFFF"/>
                  </a:solidFill>
                  <a:latin typeface="Open Sauce"/>
                  <a:ea typeface="Open Sauce"/>
                  <a:cs typeface="Open Sauce"/>
                  <a:sym typeface="Open Sauce"/>
                </a:rPr>
                <a:t>i</a:t>
              </a:r>
              <a:r>
                <a:rPr lang="en-US" sz="1866" strike="noStrike" u="none">
                  <a:solidFill>
                    <a:srgbClr val="FFFFFF"/>
                  </a:solidFill>
                  <a:latin typeface="Open Sauce"/>
                  <a:ea typeface="Open Sauce"/>
                  <a:cs typeface="Open Sauce"/>
                  <a:sym typeface="Open Sauce"/>
                </a:rPr>
                <a:t>fied K-Fold </a:t>
              </a:r>
              <a:r>
                <a:rPr lang="en-US" sz="1866" strike="noStrike" u="none">
                  <a:solidFill>
                    <a:srgbClr val="FFFFFF"/>
                  </a:solidFill>
                  <a:latin typeface="Open Sauce"/>
                  <a:ea typeface="Open Sauce"/>
                  <a:cs typeface="Open Sauce"/>
                  <a:sym typeface="Open Sauce"/>
                </a:rPr>
                <a:t>c</a:t>
              </a:r>
              <a:r>
                <a:rPr lang="en-US" sz="1866" strike="noStrike" u="none">
                  <a:solidFill>
                    <a:srgbClr val="FFFFFF"/>
                  </a:solidFill>
                  <a:latin typeface="Open Sauce"/>
                  <a:ea typeface="Open Sauce"/>
                  <a:cs typeface="Open Sauce"/>
                  <a:sym typeface="Open Sauce"/>
                </a:rPr>
                <a:t>ro</a:t>
              </a:r>
              <a:r>
                <a:rPr lang="en-US" sz="1866" strike="noStrike" u="none">
                  <a:solidFill>
                    <a:srgbClr val="FFFFFF"/>
                  </a:solidFill>
                  <a:latin typeface="Open Sauce"/>
                  <a:ea typeface="Open Sauce"/>
                  <a:cs typeface="Open Sauce"/>
                  <a:sym typeface="Open Sauce"/>
                </a:rPr>
                <a:t>s</a:t>
              </a:r>
              <a:r>
                <a:rPr lang="en-US" sz="1866" strike="noStrike" u="none">
                  <a:solidFill>
                    <a:srgbClr val="FFFFFF"/>
                  </a:solidFill>
                  <a:latin typeface="Open Sauce"/>
                  <a:ea typeface="Open Sauce"/>
                  <a:cs typeface="Open Sauce"/>
                  <a:sym typeface="Open Sauce"/>
                </a:rPr>
                <a:t>s-val</a:t>
              </a:r>
              <a:r>
                <a:rPr lang="en-US" sz="1866" strike="noStrike" u="none">
                  <a:solidFill>
                    <a:srgbClr val="FFFFFF"/>
                  </a:solidFill>
                  <a:latin typeface="Open Sauce"/>
                  <a:ea typeface="Open Sauce"/>
                  <a:cs typeface="Open Sauce"/>
                  <a:sym typeface="Open Sauce"/>
                </a:rPr>
                <a:t>i</a:t>
              </a:r>
              <a:r>
                <a:rPr lang="en-US" sz="1866" strike="noStrike" u="none">
                  <a:solidFill>
                    <a:srgbClr val="FFFFFF"/>
                  </a:solidFill>
                  <a:latin typeface="Open Sauce"/>
                  <a:ea typeface="Open Sauce"/>
                  <a:cs typeface="Open Sauce"/>
                  <a:sym typeface="Open Sauce"/>
                </a:rPr>
                <a:t>datio</a:t>
              </a:r>
              <a:r>
                <a:rPr lang="en-US" sz="1866" strike="noStrike" u="none">
                  <a:solidFill>
                    <a:srgbClr val="FFFFFF"/>
                  </a:solidFill>
                  <a:latin typeface="Open Sauce"/>
                  <a:ea typeface="Open Sauce"/>
                  <a:cs typeface="Open Sauce"/>
                  <a:sym typeface="Open Sauce"/>
                </a:rPr>
                <a:t>n.</a:t>
              </a:r>
            </a:p>
            <a:p>
              <a:pPr algn="l" marL="403046" indent="-201523" lvl="1">
                <a:lnSpc>
                  <a:spcPts val="3117"/>
                </a:lnSpc>
                <a:buFont typeface="Arial"/>
                <a:buChar char="•"/>
              </a:pPr>
              <a:r>
                <a:rPr lang="en-US" sz="1866" strike="noStrike" u="none">
                  <a:solidFill>
                    <a:srgbClr val="FFFFFF"/>
                  </a:solidFill>
                  <a:latin typeface="Open Sauce"/>
                  <a:ea typeface="Open Sauce"/>
                  <a:cs typeface="Open Sauce"/>
                  <a:sym typeface="Open Sauce"/>
                </a:rPr>
                <a:t>Tra</a:t>
              </a:r>
              <a:r>
                <a:rPr lang="en-US" sz="1866" strike="noStrike" u="none">
                  <a:solidFill>
                    <a:srgbClr val="FFFFFF"/>
                  </a:solidFill>
                  <a:latin typeface="Open Sauce"/>
                  <a:ea typeface="Open Sauce"/>
                  <a:cs typeface="Open Sauce"/>
                  <a:sym typeface="Open Sauce"/>
                </a:rPr>
                <a:t>ini</a:t>
              </a:r>
              <a:r>
                <a:rPr lang="en-US" sz="1866" strike="noStrike" u="none">
                  <a:solidFill>
                    <a:srgbClr val="FFFFFF"/>
                  </a:solidFill>
                  <a:latin typeface="Open Sauce"/>
                  <a:ea typeface="Open Sauce"/>
                  <a:cs typeface="Open Sauce"/>
                  <a:sym typeface="Open Sauce"/>
                </a:rPr>
                <a:t>n</a:t>
              </a:r>
              <a:r>
                <a:rPr lang="en-US" sz="1866" strike="noStrike" u="none">
                  <a:solidFill>
                    <a:srgbClr val="FFFFFF"/>
                  </a:solidFill>
                  <a:latin typeface="Open Sauce"/>
                  <a:ea typeface="Open Sauce"/>
                  <a:cs typeface="Open Sauce"/>
                  <a:sym typeface="Open Sauce"/>
                </a:rPr>
                <a:t>g mult</a:t>
              </a:r>
              <a:r>
                <a:rPr lang="en-US" sz="1866" strike="noStrike" u="none">
                  <a:solidFill>
                    <a:srgbClr val="FFFFFF"/>
                  </a:solidFill>
                  <a:latin typeface="Open Sauce"/>
                  <a:ea typeface="Open Sauce"/>
                  <a:cs typeface="Open Sauce"/>
                  <a:sym typeface="Open Sauce"/>
                </a:rPr>
                <a:t>i</a:t>
              </a:r>
              <a:r>
                <a:rPr lang="en-US" sz="1866" strike="noStrike" u="none">
                  <a:solidFill>
                    <a:srgbClr val="FFFFFF"/>
                  </a:solidFill>
                  <a:latin typeface="Open Sauce"/>
                  <a:ea typeface="Open Sauce"/>
                  <a:cs typeface="Open Sauce"/>
                  <a:sym typeface="Open Sauce"/>
                </a:rPr>
                <a:t>p</a:t>
              </a:r>
              <a:r>
                <a:rPr lang="en-US" sz="1866" strike="noStrike" u="none">
                  <a:solidFill>
                    <a:srgbClr val="FFFFFF"/>
                  </a:solidFill>
                  <a:latin typeface="Open Sauce"/>
                  <a:ea typeface="Open Sauce"/>
                  <a:cs typeface="Open Sauce"/>
                  <a:sym typeface="Open Sauce"/>
                </a:rPr>
                <a:t>l</a:t>
              </a:r>
              <a:r>
                <a:rPr lang="en-US" sz="1866" strike="noStrike" u="none">
                  <a:solidFill>
                    <a:srgbClr val="FFFFFF"/>
                  </a:solidFill>
                  <a:latin typeface="Open Sauce"/>
                  <a:ea typeface="Open Sauce"/>
                  <a:cs typeface="Open Sauce"/>
                  <a:sym typeface="Open Sauce"/>
                </a:rPr>
                <a:t>e</a:t>
              </a:r>
              <a:r>
                <a:rPr lang="en-US" sz="1866" strike="noStrike" u="none">
                  <a:solidFill>
                    <a:srgbClr val="FFFFFF"/>
                  </a:solidFill>
                  <a:latin typeface="Open Sauce"/>
                  <a:ea typeface="Open Sauce"/>
                  <a:cs typeface="Open Sauce"/>
                  <a:sym typeface="Open Sauce"/>
                </a:rPr>
                <a:t> </a:t>
              </a:r>
              <a:r>
                <a:rPr lang="en-US" sz="1866" strike="noStrike" u="none">
                  <a:solidFill>
                    <a:srgbClr val="FFFFFF"/>
                  </a:solidFill>
                  <a:latin typeface="Open Sauce"/>
                  <a:ea typeface="Open Sauce"/>
                  <a:cs typeface="Open Sauce"/>
                  <a:sym typeface="Open Sauce"/>
                </a:rPr>
                <a:t>models: XGBoo</a:t>
              </a:r>
              <a:r>
                <a:rPr lang="en-US" sz="1866" strike="noStrike" u="none">
                  <a:solidFill>
                    <a:srgbClr val="FFFFFF"/>
                  </a:solidFill>
                  <a:latin typeface="Open Sauce"/>
                  <a:ea typeface="Open Sauce"/>
                  <a:cs typeface="Open Sauce"/>
                  <a:sym typeface="Open Sauce"/>
                </a:rPr>
                <a:t>st</a:t>
              </a:r>
              <a:r>
                <a:rPr lang="en-US" sz="1866" strike="noStrike" u="none">
                  <a:solidFill>
                    <a:srgbClr val="FFFFFF"/>
                  </a:solidFill>
                  <a:latin typeface="Open Sauce"/>
                  <a:ea typeface="Open Sauce"/>
                  <a:cs typeface="Open Sauce"/>
                  <a:sym typeface="Open Sauce"/>
                </a:rPr>
                <a:t>, Ligh</a:t>
              </a:r>
              <a:r>
                <a:rPr lang="en-US" sz="1866" strike="noStrike" u="none">
                  <a:solidFill>
                    <a:srgbClr val="FFFFFF"/>
                  </a:solidFill>
                  <a:latin typeface="Open Sauce"/>
                  <a:ea typeface="Open Sauce"/>
                  <a:cs typeface="Open Sauce"/>
                  <a:sym typeface="Open Sauce"/>
                </a:rPr>
                <a:t>t</a:t>
              </a:r>
              <a:r>
                <a:rPr lang="en-US" sz="1866" strike="noStrike" u="none">
                  <a:solidFill>
                    <a:srgbClr val="FFFFFF"/>
                  </a:solidFill>
                  <a:latin typeface="Open Sauce"/>
                  <a:ea typeface="Open Sauce"/>
                  <a:cs typeface="Open Sauce"/>
                  <a:sym typeface="Open Sauce"/>
                </a:rPr>
                <a:t>GBM</a:t>
              </a:r>
              <a:r>
                <a:rPr lang="en-US" sz="1866" strike="noStrike" u="none">
                  <a:solidFill>
                    <a:srgbClr val="FFFFFF"/>
                  </a:solidFill>
                  <a:latin typeface="Open Sauce"/>
                  <a:ea typeface="Open Sauce"/>
                  <a:cs typeface="Open Sauce"/>
                  <a:sym typeface="Open Sauce"/>
                </a:rPr>
                <a:t>, and CatBo</a:t>
              </a:r>
              <a:r>
                <a:rPr lang="en-US" sz="1866" strike="noStrike" u="none">
                  <a:solidFill>
                    <a:srgbClr val="FFFFFF"/>
                  </a:solidFill>
                  <a:latin typeface="Open Sauce"/>
                  <a:ea typeface="Open Sauce"/>
                  <a:cs typeface="Open Sauce"/>
                  <a:sym typeface="Open Sauce"/>
                </a:rPr>
                <a:t>o</a:t>
              </a:r>
              <a:r>
                <a:rPr lang="en-US" sz="1866" strike="noStrike" u="none">
                  <a:solidFill>
                    <a:srgbClr val="FFFFFF"/>
                  </a:solidFill>
                  <a:latin typeface="Open Sauce"/>
                  <a:ea typeface="Open Sauce"/>
                  <a:cs typeface="Open Sauce"/>
                  <a:sym typeface="Open Sauce"/>
                </a:rPr>
                <a:t>s</a:t>
              </a:r>
              <a:r>
                <a:rPr lang="en-US" sz="1866" strike="noStrike" u="none">
                  <a:solidFill>
                    <a:srgbClr val="FFFFFF"/>
                  </a:solidFill>
                  <a:latin typeface="Open Sauce"/>
                  <a:ea typeface="Open Sauce"/>
                  <a:cs typeface="Open Sauce"/>
                  <a:sym typeface="Open Sauce"/>
                </a:rPr>
                <a:t>t</a:t>
              </a:r>
              <a:r>
                <a:rPr lang="en-US" sz="1866" strike="noStrike" u="none">
                  <a:solidFill>
                    <a:srgbClr val="FFFFFF"/>
                  </a:solidFill>
                  <a:latin typeface="Open Sauce"/>
                  <a:ea typeface="Open Sauce"/>
                  <a:cs typeface="Open Sauce"/>
                  <a:sym typeface="Open Sauce"/>
                </a:rPr>
                <a:t> cla</a:t>
              </a:r>
              <a:r>
                <a:rPr lang="en-US" sz="1866" strike="noStrike" u="none">
                  <a:solidFill>
                    <a:srgbClr val="FFFFFF"/>
                  </a:solidFill>
                  <a:latin typeface="Open Sauce"/>
                  <a:ea typeface="Open Sauce"/>
                  <a:cs typeface="Open Sauce"/>
                  <a:sym typeface="Open Sauce"/>
                </a:rPr>
                <a:t>ssifiers tr</a:t>
              </a:r>
              <a:r>
                <a:rPr lang="en-US" sz="1866" strike="noStrike" u="none">
                  <a:solidFill>
                    <a:srgbClr val="FFFFFF"/>
                  </a:solidFill>
                  <a:latin typeface="Open Sauce"/>
                  <a:ea typeface="Open Sauce"/>
                  <a:cs typeface="Open Sauce"/>
                  <a:sym typeface="Open Sauce"/>
                </a:rPr>
                <a:t>ained with class imbalance</a:t>
              </a:r>
              <a:r>
                <a:rPr lang="en-US" sz="1866" strike="noStrike" u="none">
                  <a:solidFill>
                    <a:srgbClr val="FFFFFF"/>
                  </a:solidFill>
                  <a:latin typeface="Open Sauce"/>
                  <a:ea typeface="Open Sauce"/>
                  <a:cs typeface="Open Sauce"/>
                  <a:sym typeface="Open Sauce"/>
                </a:rPr>
                <a:t> h</a:t>
              </a:r>
              <a:r>
                <a:rPr lang="en-US" sz="1866" strike="noStrike" u="none">
                  <a:solidFill>
                    <a:srgbClr val="FFFFFF"/>
                  </a:solidFill>
                  <a:latin typeface="Open Sauce"/>
                  <a:ea typeface="Open Sauce"/>
                  <a:cs typeface="Open Sauce"/>
                  <a:sym typeface="Open Sauce"/>
                </a:rPr>
                <a:t>andling.</a:t>
              </a:r>
            </a:p>
            <a:p>
              <a:pPr algn="l" marL="0" indent="0" lvl="0">
                <a:lnSpc>
                  <a:spcPts val="3117"/>
                </a:lnSpc>
              </a:pPr>
            </a:p>
          </p:txBody>
        </p:sp>
      </p:grpSp>
      <p:grpSp>
        <p:nvGrpSpPr>
          <p:cNvPr name="Group 15" id="15"/>
          <p:cNvGrpSpPr/>
          <p:nvPr/>
        </p:nvGrpSpPr>
        <p:grpSpPr>
          <a:xfrm rot="0">
            <a:off x="9144000" y="5821169"/>
            <a:ext cx="8001263" cy="1811593"/>
            <a:chOff x="0" y="0"/>
            <a:chExt cx="10668350" cy="2415458"/>
          </a:xfrm>
        </p:grpSpPr>
        <p:sp>
          <p:nvSpPr>
            <p:cNvPr name="TextBox 16" id="16"/>
            <p:cNvSpPr txBox="true"/>
            <p:nvPr/>
          </p:nvSpPr>
          <p:spPr>
            <a:xfrm rot="0">
              <a:off x="0" y="0"/>
              <a:ext cx="8811729" cy="368300"/>
            </a:xfrm>
            <a:prstGeom prst="rect">
              <a:avLst/>
            </a:prstGeom>
          </p:spPr>
          <p:txBody>
            <a:bodyPr anchor="t" rtlCol="false" tIns="0" lIns="0" bIns="0" rIns="0">
              <a:spAutoFit/>
            </a:bodyPr>
            <a:lstStyle/>
            <a:p>
              <a:pPr algn="l">
                <a:lnSpc>
                  <a:spcPts val="2224"/>
                </a:lnSpc>
                <a:spcBef>
                  <a:spcPct val="0"/>
                </a:spcBef>
              </a:pPr>
              <a:r>
                <a:rPr lang="en-US" sz="1853" spc="92">
                  <a:solidFill>
                    <a:srgbClr val="AEEA00"/>
                  </a:solidFill>
                  <a:latin typeface="Open Sauce"/>
                  <a:ea typeface="Open Sauce"/>
                  <a:cs typeface="Open Sauce"/>
                  <a:sym typeface="Open Sauce"/>
                </a:rPr>
                <a:t>3.Model Trai</a:t>
              </a:r>
              <a:r>
                <a:rPr lang="en-US" sz="1853" spc="92" strike="noStrike" u="none">
                  <a:solidFill>
                    <a:srgbClr val="AEEA00"/>
                  </a:solidFill>
                  <a:latin typeface="Open Sauce"/>
                  <a:ea typeface="Open Sauce"/>
                  <a:cs typeface="Open Sauce"/>
                  <a:sym typeface="Open Sauce"/>
                </a:rPr>
                <a:t>ning </a:t>
              </a:r>
            </a:p>
          </p:txBody>
        </p:sp>
        <p:sp>
          <p:nvSpPr>
            <p:cNvPr name="TextBox 17" id="17"/>
            <p:cNvSpPr txBox="true"/>
            <p:nvPr/>
          </p:nvSpPr>
          <p:spPr>
            <a:xfrm rot="0">
              <a:off x="203200" y="395507"/>
              <a:ext cx="10465150" cy="2019951"/>
            </a:xfrm>
            <a:prstGeom prst="rect">
              <a:avLst/>
            </a:prstGeom>
          </p:spPr>
          <p:txBody>
            <a:bodyPr anchor="t" rtlCol="false" tIns="0" lIns="0" bIns="0" rIns="0">
              <a:spAutoFit/>
            </a:bodyPr>
            <a:lstStyle/>
            <a:p>
              <a:pPr algn="l" marL="403046" indent="-201523" lvl="1">
                <a:lnSpc>
                  <a:spcPts val="3117"/>
                </a:lnSpc>
                <a:buFont typeface="Arial"/>
                <a:buChar char="•"/>
              </a:pPr>
              <a:r>
                <a:rPr lang="en-US" sz="1866">
                  <a:solidFill>
                    <a:srgbClr val="FFFFFF"/>
                  </a:solidFill>
                  <a:latin typeface="Open Sauce"/>
                  <a:ea typeface="Open Sauce"/>
                  <a:cs typeface="Open Sauce"/>
                  <a:sym typeface="Open Sauce"/>
                </a:rPr>
                <a:t>W</a:t>
              </a:r>
              <a:r>
                <a:rPr lang="en-US" sz="1866" strike="noStrike" u="none">
                  <a:solidFill>
                    <a:srgbClr val="FFFFFF"/>
                  </a:solidFill>
                  <a:latin typeface="Open Sauce"/>
                  <a:ea typeface="Open Sauce"/>
                  <a:cs typeface="Open Sauce"/>
                  <a:sym typeface="Open Sauce"/>
                </a:rPr>
                <a:t>e</a:t>
              </a:r>
              <a:r>
                <a:rPr lang="en-US" sz="1866" strike="noStrike" u="none">
                  <a:solidFill>
                    <a:srgbClr val="FFFFFF"/>
                  </a:solidFill>
                  <a:latin typeface="Open Sauce"/>
                  <a:ea typeface="Open Sauce"/>
                  <a:cs typeface="Open Sauce"/>
                  <a:sym typeface="Open Sauce"/>
                </a:rPr>
                <a:t>igh</a:t>
              </a:r>
              <a:r>
                <a:rPr lang="en-US" sz="1866" strike="noStrike" u="none">
                  <a:solidFill>
                    <a:srgbClr val="FFFFFF"/>
                  </a:solidFill>
                  <a:latin typeface="Open Sauce"/>
                  <a:ea typeface="Open Sauce"/>
                  <a:cs typeface="Open Sauce"/>
                  <a:sym typeface="Open Sauce"/>
                </a:rPr>
                <a:t>ted avera</a:t>
              </a:r>
              <a:r>
                <a:rPr lang="en-US" sz="1866" strike="noStrike" u="none">
                  <a:solidFill>
                    <a:srgbClr val="FFFFFF"/>
                  </a:solidFill>
                  <a:latin typeface="Open Sauce"/>
                  <a:ea typeface="Open Sauce"/>
                  <a:cs typeface="Open Sauce"/>
                  <a:sym typeface="Open Sauce"/>
                </a:rPr>
                <a:t>ging of </a:t>
              </a:r>
              <a:r>
                <a:rPr lang="en-US" sz="1866" strike="noStrike" u="none">
                  <a:solidFill>
                    <a:srgbClr val="FFFFFF"/>
                  </a:solidFill>
                  <a:latin typeface="Open Sauce"/>
                  <a:ea typeface="Open Sauce"/>
                  <a:cs typeface="Open Sauce"/>
                  <a:sym typeface="Open Sauce"/>
                </a:rPr>
                <a:t>p</a:t>
              </a:r>
              <a:r>
                <a:rPr lang="en-US" sz="1866" strike="noStrike" u="none">
                  <a:solidFill>
                    <a:srgbClr val="FFFFFF"/>
                  </a:solidFill>
                  <a:latin typeface="Open Sauce"/>
                  <a:ea typeface="Open Sauce"/>
                  <a:cs typeface="Open Sauce"/>
                  <a:sym typeface="Open Sauce"/>
                </a:rPr>
                <a:t>red</a:t>
              </a:r>
              <a:r>
                <a:rPr lang="en-US" sz="1866" strike="noStrike" u="none">
                  <a:solidFill>
                    <a:srgbClr val="FFFFFF"/>
                  </a:solidFill>
                  <a:latin typeface="Open Sauce"/>
                  <a:ea typeface="Open Sauce"/>
                  <a:cs typeface="Open Sauce"/>
                  <a:sym typeface="Open Sauce"/>
                </a:rPr>
                <a:t>ic</a:t>
              </a:r>
              <a:r>
                <a:rPr lang="en-US" sz="1866" strike="noStrike" u="none">
                  <a:solidFill>
                    <a:srgbClr val="FFFFFF"/>
                  </a:solidFill>
                  <a:latin typeface="Open Sauce"/>
                  <a:ea typeface="Open Sauce"/>
                  <a:cs typeface="Open Sauce"/>
                  <a:sym typeface="Open Sauce"/>
                </a:rPr>
                <a:t>tion</a:t>
              </a:r>
              <a:r>
                <a:rPr lang="en-US" sz="1866" strike="noStrike" u="none">
                  <a:solidFill>
                    <a:srgbClr val="FFFFFF"/>
                  </a:solidFill>
                  <a:latin typeface="Open Sauce"/>
                  <a:ea typeface="Open Sauce"/>
                  <a:cs typeface="Open Sauce"/>
                  <a:sym typeface="Open Sauce"/>
                </a:rPr>
                <a:t>s f</a:t>
              </a:r>
              <a:r>
                <a:rPr lang="en-US" sz="1866" strike="noStrike" u="none">
                  <a:solidFill>
                    <a:srgbClr val="FFFFFF"/>
                  </a:solidFill>
                  <a:latin typeface="Open Sauce"/>
                  <a:ea typeface="Open Sauce"/>
                  <a:cs typeface="Open Sauce"/>
                  <a:sym typeface="Open Sauce"/>
                </a:rPr>
                <a:t>rom XGBoost, L</a:t>
              </a:r>
              <a:r>
                <a:rPr lang="en-US" sz="1866" strike="noStrike" u="none">
                  <a:solidFill>
                    <a:srgbClr val="FFFFFF"/>
                  </a:solidFill>
                  <a:latin typeface="Open Sauce"/>
                  <a:ea typeface="Open Sauce"/>
                  <a:cs typeface="Open Sauce"/>
                  <a:sym typeface="Open Sauce"/>
                </a:rPr>
                <a:t>i</a:t>
              </a:r>
              <a:r>
                <a:rPr lang="en-US" sz="1866" strike="noStrike" u="none">
                  <a:solidFill>
                    <a:srgbClr val="FFFFFF"/>
                  </a:solidFill>
                  <a:latin typeface="Open Sauce"/>
                  <a:ea typeface="Open Sauce"/>
                  <a:cs typeface="Open Sauce"/>
                  <a:sym typeface="Open Sauce"/>
                </a:rPr>
                <a:t>ghtGBM, </a:t>
              </a:r>
              <a:r>
                <a:rPr lang="en-US" sz="1866" strike="noStrike" u="none">
                  <a:solidFill>
                    <a:srgbClr val="FFFFFF"/>
                  </a:solidFill>
                  <a:latin typeface="Open Sauce"/>
                  <a:ea typeface="Open Sauce"/>
                  <a:cs typeface="Open Sauce"/>
                  <a:sym typeface="Open Sauce"/>
                </a:rPr>
                <a:t>an</a:t>
              </a:r>
              <a:r>
                <a:rPr lang="en-US" sz="1866" strike="noStrike" u="none">
                  <a:solidFill>
                    <a:srgbClr val="FFFFFF"/>
                  </a:solidFill>
                  <a:latin typeface="Open Sauce"/>
                  <a:ea typeface="Open Sauce"/>
                  <a:cs typeface="Open Sauce"/>
                  <a:sym typeface="Open Sauce"/>
                </a:rPr>
                <a:t>d</a:t>
              </a:r>
              <a:r>
                <a:rPr lang="en-US" sz="1866" strike="noStrike" u="none">
                  <a:solidFill>
                    <a:srgbClr val="FFFFFF"/>
                  </a:solidFill>
                  <a:latin typeface="Open Sauce"/>
                  <a:ea typeface="Open Sauce"/>
                  <a:cs typeface="Open Sauce"/>
                  <a:sym typeface="Open Sauce"/>
                </a:rPr>
                <a:t> </a:t>
              </a:r>
              <a:r>
                <a:rPr lang="en-US" sz="1866" strike="noStrike" u="none">
                  <a:solidFill>
                    <a:srgbClr val="FFFFFF"/>
                  </a:solidFill>
                  <a:latin typeface="Open Sauce"/>
                  <a:ea typeface="Open Sauce"/>
                  <a:cs typeface="Open Sauce"/>
                  <a:sym typeface="Open Sauce"/>
                </a:rPr>
                <a:t>CatBoo</a:t>
              </a:r>
              <a:r>
                <a:rPr lang="en-US" sz="1866" strike="noStrike" u="none">
                  <a:solidFill>
                    <a:srgbClr val="FFFFFF"/>
                  </a:solidFill>
                  <a:latin typeface="Open Sauce"/>
                  <a:ea typeface="Open Sauce"/>
                  <a:cs typeface="Open Sauce"/>
                  <a:sym typeface="Open Sauce"/>
                </a:rPr>
                <a:t>st</a:t>
              </a:r>
              <a:r>
                <a:rPr lang="en-US" sz="1866" strike="noStrike" u="none">
                  <a:solidFill>
                    <a:srgbClr val="FFFFFF"/>
                  </a:solidFill>
                  <a:latin typeface="Open Sauce"/>
                  <a:ea typeface="Open Sauce"/>
                  <a:cs typeface="Open Sauce"/>
                  <a:sym typeface="Open Sauce"/>
                </a:rPr>
                <a:t>.</a:t>
              </a:r>
            </a:p>
            <a:p>
              <a:pPr algn="l" marL="403046" indent="-201523" lvl="1">
                <a:lnSpc>
                  <a:spcPts val="3117"/>
                </a:lnSpc>
                <a:buFont typeface="Arial"/>
                <a:buChar char="•"/>
              </a:pPr>
              <a:r>
                <a:rPr lang="en-US" sz="1866" strike="noStrike" u="none">
                  <a:solidFill>
                    <a:srgbClr val="FFFFFF"/>
                  </a:solidFill>
                  <a:latin typeface="Open Sauce"/>
                  <a:ea typeface="Open Sauce"/>
                  <a:cs typeface="Open Sauce"/>
                  <a:sym typeface="Open Sauce"/>
                </a:rPr>
                <a:t>Cl</a:t>
              </a:r>
              <a:r>
                <a:rPr lang="en-US" sz="1866" strike="noStrike" u="none">
                  <a:solidFill>
                    <a:srgbClr val="FFFFFF"/>
                  </a:solidFill>
                  <a:latin typeface="Open Sauce"/>
                  <a:ea typeface="Open Sauce"/>
                  <a:cs typeface="Open Sauce"/>
                  <a:sym typeface="Open Sauce"/>
                </a:rPr>
                <a:t>a</a:t>
              </a:r>
              <a:r>
                <a:rPr lang="en-US" sz="1866" strike="noStrike" u="none">
                  <a:solidFill>
                    <a:srgbClr val="FFFFFF"/>
                  </a:solidFill>
                  <a:latin typeface="Open Sauce"/>
                  <a:ea typeface="Open Sauce"/>
                  <a:cs typeface="Open Sauce"/>
                  <a:sym typeface="Open Sauce"/>
                </a:rPr>
                <a:t>s</a:t>
              </a:r>
              <a:r>
                <a:rPr lang="en-US" sz="1866" strike="noStrike" u="none">
                  <a:solidFill>
                    <a:srgbClr val="FFFFFF"/>
                  </a:solidFill>
                  <a:latin typeface="Open Sauce"/>
                  <a:ea typeface="Open Sauce"/>
                  <a:cs typeface="Open Sauce"/>
                  <a:sym typeface="Open Sauce"/>
                </a:rPr>
                <a:t>s</a:t>
              </a:r>
              <a:r>
                <a:rPr lang="en-US" sz="1866" strike="noStrike" u="none">
                  <a:solidFill>
                    <a:srgbClr val="FFFFFF"/>
                  </a:solidFill>
                  <a:latin typeface="Open Sauce"/>
                  <a:ea typeface="Open Sauce"/>
                  <a:cs typeface="Open Sauce"/>
                  <a:sym typeface="Open Sauce"/>
                </a:rPr>
                <a:t>ific</a:t>
              </a:r>
              <a:r>
                <a:rPr lang="en-US" sz="1866" strike="noStrike" u="none">
                  <a:solidFill>
                    <a:srgbClr val="FFFFFF"/>
                  </a:solidFill>
                  <a:latin typeface="Open Sauce"/>
                  <a:ea typeface="Open Sauce"/>
                  <a:cs typeface="Open Sauce"/>
                  <a:sym typeface="Open Sauce"/>
                </a:rPr>
                <a:t>a</a:t>
              </a:r>
              <a:r>
                <a:rPr lang="en-US" sz="1866" strike="noStrike" u="none">
                  <a:solidFill>
                    <a:srgbClr val="FFFFFF"/>
                  </a:solidFill>
                  <a:latin typeface="Open Sauce"/>
                  <a:ea typeface="Open Sauce"/>
                  <a:cs typeface="Open Sauce"/>
                  <a:sym typeface="Open Sauce"/>
                </a:rPr>
                <a:t>tio</a:t>
              </a:r>
              <a:r>
                <a:rPr lang="en-US" sz="1866" strike="noStrike" u="none">
                  <a:solidFill>
                    <a:srgbClr val="FFFFFF"/>
                  </a:solidFill>
                  <a:latin typeface="Open Sauce"/>
                  <a:ea typeface="Open Sauce"/>
                  <a:cs typeface="Open Sauce"/>
                  <a:sym typeface="Open Sauce"/>
                </a:rPr>
                <a:t>n</a:t>
              </a:r>
              <a:r>
                <a:rPr lang="en-US" sz="1866" strike="noStrike" u="none">
                  <a:solidFill>
                    <a:srgbClr val="FFFFFF"/>
                  </a:solidFill>
                  <a:latin typeface="Open Sauce"/>
                  <a:ea typeface="Open Sauce"/>
                  <a:cs typeface="Open Sauce"/>
                  <a:sym typeface="Open Sauce"/>
                </a:rPr>
                <a:t> threshol</a:t>
              </a:r>
              <a:r>
                <a:rPr lang="en-US" sz="1866" strike="noStrike" u="none">
                  <a:solidFill>
                    <a:srgbClr val="FFFFFF"/>
                  </a:solidFill>
                  <a:latin typeface="Open Sauce"/>
                  <a:ea typeface="Open Sauce"/>
                  <a:cs typeface="Open Sauce"/>
                  <a:sym typeface="Open Sauce"/>
                </a:rPr>
                <a:t>d op</a:t>
              </a:r>
              <a:r>
                <a:rPr lang="en-US" sz="1866" strike="noStrike" u="none">
                  <a:solidFill>
                    <a:srgbClr val="FFFFFF"/>
                  </a:solidFill>
                  <a:latin typeface="Open Sauce"/>
                  <a:ea typeface="Open Sauce"/>
                  <a:cs typeface="Open Sauce"/>
                  <a:sym typeface="Open Sauce"/>
                </a:rPr>
                <a:t>timiz</a:t>
              </a:r>
              <a:r>
                <a:rPr lang="en-US" sz="1866" strike="noStrike" u="none">
                  <a:solidFill>
                    <a:srgbClr val="FFFFFF"/>
                  </a:solidFill>
                  <a:latin typeface="Open Sauce"/>
                  <a:ea typeface="Open Sauce"/>
                  <a:cs typeface="Open Sauce"/>
                  <a:sym typeface="Open Sauce"/>
                </a:rPr>
                <a:t>ed us</a:t>
              </a:r>
              <a:r>
                <a:rPr lang="en-US" sz="1866" strike="noStrike" u="none">
                  <a:solidFill>
                    <a:srgbClr val="FFFFFF"/>
                  </a:solidFill>
                  <a:latin typeface="Open Sauce"/>
                  <a:ea typeface="Open Sauce"/>
                  <a:cs typeface="Open Sauce"/>
                  <a:sym typeface="Open Sauce"/>
                </a:rPr>
                <a:t>ing</a:t>
              </a:r>
              <a:r>
                <a:rPr lang="en-US" sz="1866" strike="noStrike" u="none">
                  <a:solidFill>
                    <a:srgbClr val="FFFFFF"/>
                  </a:solidFill>
                  <a:latin typeface="Open Sauce"/>
                  <a:ea typeface="Open Sauce"/>
                  <a:cs typeface="Open Sauce"/>
                  <a:sym typeface="Open Sauce"/>
                </a:rPr>
                <a:t> </a:t>
              </a:r>
              <a:r>
                <a:rPr lang="en-US" sz="1866" strike="noStrike" u="none">
                  <a:solidFill>
                    <a:srgbClr val="FFFFFF"/>
                  </a:solidFill>
                  <a:latin typeface="Open Sauce"/>
                  <a:ea typeface="Open Sauce"/>
                  <a:cs typeface="Open Sauce"/>
                  <a:sym typeface="Open Sauce"/>
                </a:rPr>
                <a:t>F1-s</a:t>
              </a:r>
              <a:r>
                <a:rPr lang="en-US" sz="1866" strike="noStrike" u="none">
                  <a:solidFill>
                    <a:srgbClr val="FFFFFF"/>
                  </a:solidFill>
                  <a:latin typeface="Open Sauce"/>
                  <a:ea typeface="Open Sauce"/>
                  <a:cs typeface="Open Sauce"/>
                  <a:sym typeface="Open Sauce"/>
                </a:rPr>
                <a:t>core ma</a:t>
              </a:r>
              <a:r>
                <a:rPr lang="en-US" sz="1866" strike="noStrike" u="none">
                  <a:solidFill>
                    <a:srgbClr val="FFFFFF"/>
                  </a:solidFill>
                  <a:latin typeface="Open Sauce"/>
                  <a:ea typeface="Open Sauce"/>
                  <a:cs typeface="Open Sauce"/>
                  <a:sym typeface="Open Sauce"/>
                </a:rPr>
                <a:t>x</a:t>
              </a:r>
              <a:r>
                <a:rPr lang="en-US" sz="1866" strike="noStrike" u="none">
                  <a:solidFill>
                    <a:srgbClr val="FFFFFF"/>
                  </a:solidFill>
                  <a:latin typeface="Open Sauce"/>
                  <a:ea typeface="Open Sauce"/>
                  <a:cs typeface="Open Sauce"/>
                  <a:sym typeface="Open Sauce"/>
                </a:rPr>
                <a:t>imization.</a:t>
              </a:r>
            </a:p>
            <a:p>
              <a:pPr algn="l" marL="0" indent="0" lvl="0">
                <a:lnSpc>
                  <a:spcPts val="3117"/>
                </a:lnSpc>
              </a:pPr>
            </a:p>
          </p:txBody>
        </p:sp>
      </p:grpSp>
      <p:grpSp>
        <p:nvGrpSpPr>
          <p:cNvPr name="Group 18" id="18"/>
          <p:cNvGrpSpPr/>
          <p:nvPr/>
        </p:nvGrpSpPr>
        <p:grpSpPr>
          <a:xfrm rot="0">
            <a:off x="9144000" y="7562531"/>
            <a:ext cx="8001263" cy="1049593"/>
            <a:chOff x="0" y="0"/>
            <a:chExt cx="10668350" cy="1399458"/>
          </a:xfrm>
        </p:grpSpPr>
        <p:sp>
          <p:nvSpPr>
            <p:cNvPr name="TextBox 19" id="19"/>
            <p:cNvSpPr txBox="true"/>
            <p:nvPr/>
          </p:nvSpPr>
          <p:spPr>
            <a:xfrm rot="0">
              <a:off x="0" y="0"/>
              <a:ext cx="8811729" cy="393700"/>
            </a:xfrm>
            <a:prstGeom prst="rect">
              <a:avLst/>
            </a:prstGeom>
          </p:spPr>
          <p:txBody>
            <a:bodyPr anchor="t" rtlCol="false" tIns="0" lIns="0" bIns="0" rIns="0">
              <a:spAutoFit/>
            </a:bodyPr>
            <a:lstStyle/>
            <a:p>
              <a:pPr algn="l">
                <a:lnSpc>
                  <a:spcPts val="2344"/>
                </a:lnSpc>
                <a:spcBef>
                  <a:spcPct val="0"/>
                </a:spcBef>
              </a:pPr>
              <a:r>
                <a:rPr lang="en-US" sz="1953" spc="97">
                  <a:solidFill>
                    <a:srgbClr val="AEEA00"/>
                  </a:solidFill>
                  <a:latin typeface="Open Sauce"/>
                  <a:ea typeface="Open Sauce"/>
                  <a:cs typeface="Open Sauce"/>
                  <a:sym typeface="Open Sauce"/>
                </a:rPr>
                <a:t>4.Model Evaluation &amp; Ensemble Learning</a:t>
              </a:r>
            </a:p>
          </p:txBody>
        </p:sp>
        <p:sp>
          <p:nvSpPr>
            <p:cNvPr name="TextBox 20" id="20"/>
            <p:cNvSpPr txBox="true"/>
            <p:nvPr/>
          </p:nvSpPr>
          <p:spPr>
            <a:xfrm rot="0">
              <a:off x="203200" y="420907"/>
              <a:ext cx="10465150" cy="978551"/>
            </a:xfrm>
            <a:prstGeom prst="rect">
              <a:avLst/>
            </a:prstGeom>
          </p:spPr>
          <p:txBody>
            <a:bodyPr anchor="t" rtlCol="false" tIns="0" lIns="0" bIns="0" rIns="0">
              <a:spAutoFit/>
            </a:bodyPr>
            <a:lstStyle/>
            <a:p>
              <a:pPr algn="l" marL="403046" indent="-201523" lvl="1">
                <a:lnSpc>
                  <a:spcPts val="3117"/>
                </a:lnSpc>
                <a:buFont typeface="Arial"/>
                <a:buChar char="•"/>
              </a:pPr>
              <a:r>
                <a:rPr lang="en-US" sz="1866">
                  <a:solidFill>
                    <a:srgbClr val="FFFFFF"/>
                  </a:solidFill>
                  <a:latin typeface="Open Sauce"/>
                  <a:ea typeface="Open Sauce"/>
                  <a:cs typeface="Open Sauce"/>
                  <a:sym typeface="Open Sauce"/>
                </a:rPr>
                <a:t>Test </a:t>
              </a:r>
              <a:r>
                <a:rPr lang="en-US" sz="1866" strike="noStrike" u="none">
                  <a:solidFill>
                    <a:srgbClr val="FFFFFF"/>
                  </a:solidFill>
                  <a:latin typeface="Open Sauce"/>
                  <a:ea typeface="Open Sauce"/>
                  <a:cs typeface="Open Sauce"/>
                  <a:sym typeface="Open Sauce"/>
                </a:rPr>
                <a:t>pre</a:t>
              </a:r>
              <a:r>
                <a:rPr lang="en-US" sz="1866" strike="noStrike" u="none">
                  <a:solidFill>
                    <a:srgbClr val="FFFFFF"/>
                  </a:solidFill>
                  <a:latin typeface="Open Sauce"/>
                  <a:ea typeface="Open Sauce"/>
                  <a:cs typeface="Open Sauce"/>
                  <a:sym typeface="Open Sauce"/>
                </a:rPr>
                <a:t>di</a:t>
              </a:r>
              <a:r>
                <a:rPr lang="en-US" sz="1866" strike="noStrike" u="none">
                  <a:solidFill>
                    <a:srgbClr val="FFFFFF"/>
                  </a:solidFill>
                  <a:latin typeface="Open Sauce"/>
                  <a:ea typeface="Open Sauce"/>
                  <a:cs typeface="Open Sauce"/>
                  <a:sym typeface="Open Sauce"/>
                </a:rPr>
                <a:t>ctions g</a:t>
              </a:r>
              <a:r>
                <a:rPr lang="en-US" sz="1866" strike="noStrike" u="none">
                  <a:solidFill>
                    <a:srgbClr val="FFFFFF"/>
                  </a:solidFill>
                  <a:latin typeface="Open Sauce"/>
                  <a:ea typeface="Open Sauce"/>
                  <a:cs typeface="Open Sauce"/>
                  <a:sym typeface="Open Sauce"/>
                </a:rPr>
                <a:t>ene</a:t>
              </a:r>
              <a:r>
                <a:rPr lang="en-US" sz="1866" strike="noStrike" u="none">
                  <a:solidFill>
                    <a:srgbClr val="FFFFFF"/>
                  </a:solidFill>
                  <a:latin typeface="Open Sauce"/>
                  <a:ea typeface="Open Sauce"/>
                  <a:cs typeface="Open Sauce"/>
                  <a:sym typeface="Open Sauce"/>
                </a:rPr>
                <a:t>ra</a:t>
              </a:r>
              <a:r>
                <a:rPr lang="en-US" sz="1866" strike="noStrike" u="none">
                  <a:solidFill>
                    <a:srgbClr val="FFFFFF"/>
                  </a:solidFill>
                  <a:latin typeface="Open Sauce"/>
                  <a:ea typeface="Open Sauce"/>
                  <a:cs typeface="Open Sauce"/>
                  <a:sym typeface="Open Sauce"/>
                </a:rPr>
                <a:t>ted w</a:t>
              </a:r>
              <a:r>
                <a:rPr lang="en-US" sz="1866" strike="noStrike" u="none">
                  <a:solidFill>
                    <a:srgbClr val="FFFFFF"/>
                  </a:solidFill>
                  <a:latin typeface="Open Sauce"/>
                  <a:ea typeface="Open Sauce"/>
                  <a:cs typeface="Open Sauce"/>
                  <a:sym typeface="Open Sauce"/>
                </a:rPr>
                <a:t>i</a:t>
              </a:r>
              <a:r>
                <a:rPr lang="en-US" sz="1866" strike="noStrike" u="none">
                  <a:solidFill>
                    <a:srgbClr val="FFFFFF"/>
                  </a:solidFill>
                  <a:latin typeface="Open Sauce"/>
                  <a:ea typeface="Open Sauce"/>
                  <a:cs typeface="Open Sauce"/>
                  <a:sym typeface="Open Sauce"/>
                </a:rPr>
                <a:t>th</a:t>
              </a:r>
              <a:r>
                <a:rPr lang="en-US" sz="1866" strike="noStrike" u="none">
                  <a:solidFill>
                    <a:srgbClr val="FFFFFF"/>
                  </a:solidFill>
                  <a:latin typeface="Open Sauce"/>
                  <a:ea typeface="Open Sauce"/>
                  <a:cs typeface="Open Sauce"/>
                  <a:sym typeface="Open Sauce"/>
                </a:rPr>
                <a:t> an </a:t>
              </a:r>
              <a:r>
                <a:rPr lang="en-US" sz="1866" strike="noStrike" u="none">
                  <a:solidFill>
                    <a:srgbClr val="FFFFFF"/>
                  </a:solidFill>
                  <a:latin typeface="Open Sauce"/>
                  <a:ea typeface="Open Sauce"/>
                  <a:cs typeface="Open Sauce"/>
                  <a:sym typeface="Open Sauce"/>
                </a:rPr>
                <a:t>op</a:t>
              </a:r>
              <a:r>
                <a:rPr lang="en-US" sz="1866" strike="noStrike" u="none">
                  <a:solidFill>
                    <a:srgbClr val="FFFFFF"/>
                  </a:solidFill>
                  <a:latin typeface="Open Sauce"/>
                  <a:ea typeface="Open Sauce"/>
                  <a:cs typeface="Open Sauce"/>
                  <a:sym typeface="Open Sauce"/>
                </a:rPr>
                <a:t>t</a:t>
              </a:r>
              <a:r>
                <a:rPr lang="en-US" sz="1866" strike="noStrike" u="none">
                  <a:solidFill>
                    <a:srgbClr val="FFFFFF"/>
                  </a:solidFill>
                  <a:latin typeface="Open Sauce"/>
                  <a:ea typeface="Open Sauce"/>
                  <a:cs typeface="Open Sauce"/>
                  <a:sym typeface="Open Sauce"/>
                </a:rPr>
                <a:t>imize</a:t>
              </a:r>
              <a:r>
                <a:rPr lang="en-US" sz="1866" strike="noStrike" u="none">
                  <a:solidFill>
                    <a:srgbClr val="FFFFFF"/>
                  </a:solidFill>
                  <a:latin typeface="Open Sauce"/>
                  <a:ea typeface="Open Sauce"/>
                  <a:cs typeface="Open Sauce"/>
                  <a:sym typeface="Open Sauce"/>
                </a:rPr>
                <a:t>d thresho</a:t>
              </a:r>
              <a:r>
                <a:rPr lang="en-US" sz="1866" strike="noStrike" u="none">
                  <a:solidFill>
                    <a:srgbClr val="FFFFFF"/>
                  </a:solidFill>
                  <a:latin typeface="Open Sauce"/>
                  <a:ea typeface="Open Sauce"/>
                  <a:cs typeface="Open Sauce"/>
                  <a:sym typeface="Open Sauce"/>
                </a:rPr>
                <a:t>ld.</a:t>
              </a:r>
            </a:p>
            <a:p>
              <a:pPr algn="l" marL="0" indent="0" lvl="0">
                <a:lnSpc>
                  <a:spcPts val="3117"/>
                </a:lnSpc>
              </a:pPr>
            </a:p>
          </p:txBody>
        </p:sp>
      </p:grpSp>
      <p:sp>
        <p:nvSpPr>
          <p:cNvPr name="Freeform 21" id="21"/>
          <p:cNvSpPr/>
          <p:nvPr/>
        </p:nvSpPr>
        <p:spPr>
          <a:xfrm flipH="false" flipV="false" rot="0">
            <a:off x="283800" y="9153559"/>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10800000">
            <a:off x="689900" y="4092019"/>
            <a:ext cx="3872128" cy="4643925"/>
            <a:chOff x="0" y="0"/>
            <a:chExt cx="2041606" cy="2448541"/>
          </a:xfrm>
        </p:grpSpPr>
        <p:sp>
          <p:nvSpPr>
            <p:cNvPr name="Freeform 4" id="4"/>
            <p:cNvSpPr/>
            <p:nvPr/>
          </p:nvSpPr>
          <p:spPr>
            <a:xfrm flipH="false" flipV="false" rot="0">
              <a:off x="0" y="0"/>
              <a:ext cx="2041606" cy="2448541"/>
            </a:xfrm>
            <a:custGeom>
              <a:avLst/>
              <a:gdLst/>
              <a:ahLst/>
              <a:cxnLst/>
              <a:rect r="r" b="b" t="t" l="l"/>
              <a:pathLst>
                <a:path h="2448541" w="2041606">
                  <a:moveTo>
                    <a:pt x="63981" y="0"/>
                  </a:moveTo>
                  <a:lnTo>
                    <a:pt x="1977625" y="0"/>
                  </a:lnTo>
                  <a:cubicBezTo>
                    <a:pt x="2012961" y="0"/>
                    <a:pt x="2041606" y="28645"/>
                    <a:pt x="2041606" y="63981"/>
                  </a:cubicBezTo>
                  <a:lnTo>
                    <a:pt x="2041606" y="2384560"/>
                  </a:lnTo>
                  <a:cubicBezTo>
                    <a:pt x="2041606" y="2401529"/>
                    <a:pt x="2034865" y="2417803"/>
                    <a:pt x="2022866" y="2429801"/>
                  </a:cubicBezTo>
                  <a:cubicBezTo>
                    <a:pt x="2010868" y="2441800"/>
                    <a:pt x="1994594" y="2448541"/>
                    <a:pt x="1977625" y="2448541"/>
                  </a:cubicBezTo>
                  <a:lnTo>
                    <a:pt x="63981" y="2448541"/>
                  </a:lnTo>
                  <a:cubicBezTo>
                    <a:pt x="47012" y="2448541"/>
                    <a:pt x="30738" y="2441800"/>
                    <a:pt x="18740" y="2429801"/>
                  </a:cubicBezTo>
                  <a:cubicBezTo>
                    <a:pt x="6741" y="2417803"/>
                    <a:pt x="0" y="2401529"/>
                    <a:pt x="0" y="2384560"/>
                  </a:cubicBezTo>
                  <a:lnTo>
                    <a:pt x="0" y="63981"/>
                  </a:lnTo>
                  <a:cubicBezTo>
                    <a:pt x="0" y="47012"/>
                    <a:pt x="6741" y="30738"/>
                    <a:pt x="18740" y="18740"/>
                  </a:cubicBezTo>
                  <a:cubicBezTo>
                    <a:pt x="30738" y="6741"/>
                    <a:pt x="47012" y="0"/>
                    <a:pt x="63981" y="0"/>
                  </a:cubicBezTo>
                  <a:close/>
                </a:path>
              </a:pathLst>
            </a:custGeom>
            <a:solidFill>
              <a:srgbClr val="FFFFFF"/>
            </a:solidFill>
            <a:ln w="123825" cap="rnd">
              <a:solidFill>
                <a:srgbClr val="106861"/>
              </a:solidFill>
              <a:prstDash val="solid"/>
              <a:round/>
            </a:ln>
          </p:spPr>
        </p:sp>
        <p:sp>
          <p:nvSpPr>
            <p:cNvPr name="TextBox 5" id="5"/>
            <p:cNvSpPr txBox="true"/>
            <p:nvPr/>
          </p:nvSpPr>
          <p:spPr>
            <a:xfrm>
              <a:off x="0" y="-38100"/>
              <a:ext cx="2041606" cy="2486641"/>
            </a:xfrm>
            <a:prstGeom prst="rect">
              <a:avLst/>
            </a:prstGeom>
          </p:spPr>
          <p:txBody>
            <a:bodyPr anchor="ctr" rtlCol="false" tIns="62877" lIns="62877" bIns="62877" rIns="62877"/>
            <a:lstStyle/>
            <a:p>
              <a:pPr algn="ctr" marL="0" indent="0" lvl="0">
                <a:lnSpc>
                  <a:spcPts val="2756"/>
                </a:lnSpc>
                <a:spcBef>
                  <a:spcPct val="0"/>
                </a:spcBef>
              </a:pPr>
            </a:p>
          </p:txBody>
        </p:sp>
      </p:grpSp>
      <p:sp>
        <p:nvSpPr>
          <p:cNvPr name="Freeform 6" id="6"/>
          <p:cNvSpPr/>
          <p:nvPr/>
        </p:nvSpPr>
        <p:spPr>
          <a:xfrm flipH="false" flipV="false" rot="0">
            <a:off x="1297638" y="4092019"/>
            <a:ext cx="2656653" cy="1238268"/>
          </a:xfrm>
          <a:custGeom>
            <a:avLst/>
            <a:gdLst/>
            <a:ahLst/>
            <a:cxnLst/>
            <a:rect r="r" b="b" t="t" l="l"/>
            <a:pathLst>
              <a:path h="1238268" w="2656653">
                <a:moveTo>
                  <a:pt x="0" y="0"/>
                </a:moveTo>
                <a:lnTo>
                  <a:pt x="2656653" y="0"/>
                </a:lnTo>
                <a:lnTo>
                  <a:pt x="2656653" y="1238268"/>
                </a:lnTo>
                <a:lnTo>
                  <a:pt x="0" y="1238268"/>
                </a:lnTo>
                <a:lnTo>
                  <a:pt x="0" y="0"/>
                </a:lnTo>
                <a:close/>
              </a:path>
            </a:pathLst>
          </a:custGeom>
          <a:blipFill>
            <a:blip r:embed="rId4">
              <a:extLst>
                <a:ext uri="{96DAC541-7B7A-43D3-8B79-37D633B846F1}">
                  <asvg:svgBlip xmlns:asvg="http://schemas.microsoft.com/office/drawing/2016/SVG/main" r:embed="rId5"/>
                </a:ext>
              </a:extLst>
            </a:blip>
            <a:stretch>
              <a:fillRect l="0" t="-114545" r="0" b="0"/>
            </a:stretch>
          </a:blipFill>
          <a:ln cap="sq">
            <a:noFill/>
            <a:prstDash val="solid"/>
            <a:miter/>
          </a:ln>
        </p:spPr>
      </p:sp>
      <p:sp>
        <p:nvSpPr>
          <p:cNvPr name="Freeform 7" id="7"/>
          <p:cNvSpPr/>
          <p:nvPr/>
        </p:nvSpPr>
        <p:spPr>
          <a:xfrm flipH="false" flipV="false" rot="0">
            <a:off x="2325699" y="5330287"/>
            <a:ext cx="600531" cy="695352"/>
          </a:xfrm>
          <a:custGeom>
            <a:avLst/>
            <a:gdLst/>
            <a:ahLst/>
            <a:cxnLst/>
            <a:rect r="r" b="b" t="t" l="l"/>
            <a:pathLst>
              <a:path h="695352" w="600531">
                <a:moveTo>
                  <a:pt x="0" y="0"/>
                </a:moveTo>
                <a:lnTo>
                  <a:pt x="600531" y="0"/>
                </a:lnTo>
                <a:lnTo>
                  <a:pt x="600531" y="695352"/>
                </a:lnTo>
                <a:lnTo>
                  <a:pt x="0" y="695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10800000">
            <a:off x="5036083" y="4092019"/>
            <a:ext cx="3872128" cy="4643925"/>
            <a:chOff x="0" y="0"/>
            <a:chExt cx="2041606" cy="2448541"/>
          </a:xfrm>
        </p:grpSpPr>
        <p:sp>
          <p:nvSpPr>
            <p:cNvPr name="Freeform 9" id="9"/>
            <p:cNvSpPr/>
            <p:nvPr/>
          </p:nvSpPr>
          <p:spPr>
            <a:xfrm flipH="false" flipV="false" rot="0">
              <a:off x="0" y="0"/>
              <a:ext cx="2041606" cy="2448541"/>
            </a:xfrm>
            <a:custGeom>
              <a:avLst/>
              <a:gdLst/>
              <a:ahLst/>
              <a:cxnLst/>
              <a:rect r="r" b="b" t="t" l="l"/>
              <a:pathLst>
                <a:path h="2448541" w="2041606">
                  <a:moveTo>
                    <a:pt x="63981" y="0"/>
                  </a:moveTo>
                  <a:lnTo>
                    <a:pt x="1977625" y="0"/>
                  </a:lnTo>
                  <a:cubicBezTo>
                    <a:pt x="2012961" y="0"/>
                    <a:pt x="2041606" y="28645"/>
                    <a:pt x="2041606" y="63981"/>
                  </a:cubicBezTo>
                  <a:lnTo>
                    <a:pt x="2041606" y="2384560"/>
                  </a:lnTo>
                  <a:cubicBezTo>
                    <a:pt x="2041606" y="2401529"/>
                    <a:pt x="2034865" y="2417803"/>
                    <a:pt x="2022866" y="2429801"/>
                  </a:cubicBezTo>
                  <a:cubicBezTo>
                    <a:pt x="2010868" y="2441800"/>
                    <a:pt x="1994594" y="2448541"/>
                    <a:pt x="1977625" y="2448541"/>
                  </a:cubicBezTo>
                  <a:lnTo>
                    <a:pt x="63981" y="2448541"/>
                  </a:lnTo>
                  <a:cubicBezTo>
                    <a:pt x="47012" y="2448541"/>
                    <a:pt x="30738" y="2441800"/>
                    <a:pt x="18740" y="2429801"/>
                  </a:cubicBezTo>
                  <a:cubicBezTo>
                    <a:pt x="6741" y="2417803"/>
                    <a:pt x="0" y="2401529"/>
                    <a:pt x="0" y="2384560"/>
                  </a:cubicBezTo>
                  <a:lnTo>
                    <a:pt x="0" y="63981"/>
                  </a:lnTo>
                  <a:cubicBezTo>
                    <a:pt x="0" y="47012"/>
                    <a:pt x="6741" y="30738"/>
                    <a:pt x="18740" y="18740"/>
                  </a:cubicBezTo>
                  <a:cubicBezTo>
                    <a:pt x="30738" y="6741"/>
                    <a:pt x="47012" y="0"/>
                    <a:pt x="63981" y="0"/>
                  </a:cubicBezTo>
                  <a:close/>
                </a:path>
              </a:pathLst>
            </a:custGeom>
            <a:solidFill>
              <a:srgbClr val="FFFFFF"/>
            </a:solidFill>
            <a:ln w="123825" cap="rnd">
              <a:solidFill>
                <a:srgbClr val="106861"/>
              </a:solidFill>
              <a:prstDash val="solid"/>
              <a:round/>
            </a:ln>
          </p:spPr>
        </p:sp>
        <p:sp>
          <p:nvSpPr>
            <p:cNvPr name="TextBox 10" id="10"/>
            <p:cNvSpPr txBox="true"/>
            <p:nvPr/>
          </p:nvSpPr>
          <p:spPr>
            <a:xfrm>
              <a:off x="0" y="-38100"/>
              <a:ext cx="2041606" cy="2486641"/>
            </a:xfrm>
            <a:prstGeom prst="rect">
              <a:avLst/>
            </a:prstGeom>
          </p:spPr>
          <p:txBody>
            <a:bodyPr anchor="ctr" rtlCol="false" tIns="62877" lIns="62877" bIns="62877" rIns="62877"/>
            <a:lstStyle/>
            <a:p>
              <a:pPr algn="ctr" marL="0" indent="0" lvl="0">
                <a:lnSpc>
                  <a:spcPts val="2756"/>
                </a:lnSpc>
                <a:spcBef>
                  <a:spcPct val="0"/>
                </a:spcBef>
              </a:pPr>
            </a:p>
          </p:txBody>
        </p:sp>
      </p:grpSp>
      <p:sp>
        <p:nvSpPr>
          <p:cNvPr name="Freeform 11" id="11"/>
          <p:cNvSpPr/>
          <p:nvPr/>
        </p:nvSpPr>
        <p:spPr>
          <a:xfrm flipH="false" flipV="false" rot="0">
            <a:off x="5643820" y="4092019"/>
            <a:ext cx="2656653" cy="1238268"/>
          </a:xfrm>
          <a:custGeom>
            <a:avLst/>
            <a:gdLst/>
            <a:ahLst/>
            <a:cxnLst/>
            <a:rect r="r" b="b" t="t" l="l"/>
            <a:pathLst>
              <a:path h="1238268" w="2656653">
                <a:moveTo>
                  <a:pt x="0" y="0"/>
                </a:moveTo>
                <a:lnTo>
                  <a:pt x="2656654" y="0"/>
                </a:lnTo>
                <a:lnTo>
                  <a:pt x="2656654" y="1238268"/>
                </a:lnTo>
                <a:lnTo>
                  <a:pt x="0" y="1238268"/>
                </a:lnTo>
                <a:lnTo>
                  <a:pt x="0" y="0"/>
                </a:lnTo>
                <a:close/>
              </a:path>
            </a:pathLst>
          </a:custGeom>
          <a:blipFill>
            <a:blip r:embed="rId4">
              <a:extLst>
                <a:ext uri="{96DAC541-7B7A-43D3-8B79-37D633B846F1}">
                  <asvg:svgBlip xmlns:asvg="http://schemas.microsoft.com/office/drawing/2016/SVG/main" r:embed="rId5"/>
                </a:ext>
              </a:extLst>
            </a:blip>
            <a:stretch>
              <a:fillRect l="0" t="-114545" r="0" b="0"/>
            </a:stretch>
          </a:blipFill>
          <a:ln cap="sq">
            <a:noFill/>
            <a:prstDash val="solid"/>
            <a:miter/>
          </a:ln>
        </p:spPr>
      </p:sp>
      <p:grpSp>
        <p:nvGrpSpPr>
          <p:cNvPr name="Group 12" id="12"/>
          <p:cNvGrpSpPr/>
          <p:nvPr/>
        </p:nvGrpSpPr>
        <p:grpSpPr>
          <a:xfrm rot="-10800000">
            <a:off x="9379789" y="4092019"/>
            <a:ext cx="3872128" cy="4643925"/>
            <a:chOff x="0" y="0"/>
            <a:chExt cx="2041606" cy="2448541"/>
          </a:xfrm>
        </p:grpSpPr>
        <p:sp>
          <p:nvSpPr>
            <p:cNvPr name="Freeform 13" id="13"/>
            <p:cNvSpPr/>
            <p:nvPr/>
          </p:nvSpPr>
          <p:spPr>
            <a:xfrm flipH="false" flipV="false" rot="0">
              <a:off x="0" y="0"/>
              <a:ext cx="2041606" cy="2448541"/>
            </a:xfrm>
            <a:custGeom>
              <a:avLst/>
              <a:gdLst/>
              <a:ahLst/>
              <a:cxnLst/>
              <a:rect r="r" b="b" t="t" l="l"/>
              <a:pathLst>
                <a:path h="2448541" w="2041606">
                  <a:moveTo>
                    <a:pt x="63981" y="0"/>
                  </a:moveTo>
                  <a:lnTo>
                    <a:pt x="1977625" y="0"/>
                  </a:lnTo>
                  <a:cubicBezTo>
                    <a:pt x="2012961" y="0"/>
                    <a:pt x="2041606" y="28645"/>
                    <a:pt x="2041606" y="63981"/>
                  </a:cubicBezTo>
                  <a:lnTo>
                    <a:pt x="2041606" y="2384560"/>
                  </a:lnTo>
                  <a:cubicBezTo>
                    <a:pt x="2041606" y="2401529"/>
                    <a:pt x="2034865" y="2417803"/>
                    <a:pt x="2022866" y="2429801"/>
                  </a:cubicBezTo>
                  <a:cubicBezTo>
                    <a:pt x="2010868" y="2441800"/>
                    <a:pt x="1994594" y="2448541"/>
                    <a:pt x="1977625" y="2448541"/>
                  </a:cubicBezTo>
                  <a:lnTo>
                    <a:pt x="63981" y="2448541"/>
                  </a:lnTo>
                  <a:cubicBezTo>
                    <a:pt x="47012" y="2448541"/>
                    <a:pt x="30738" y="2441800"/>
                    <a:pt x="18740" y="2429801"/>
                  </a:cubicBezTo>
                  <a:cubicBezTo>
                    <a:pt x="6741" y="2417803"/>
                    <a:pt x="0" y="2401529"/>
                    <a:pt x="0" y="2384560"/>
                  </a:cubicBezTo>
                  <a:lnTo>
                    <a:pt x="0" y="63981"/>
                  </a:lnTo>
                  <a:cubicBezTo>
                    <a:pt x="0" y="47012"/>
                    <a:pt x="6741" y="30738"/>
                    <a:pt x="18740" y="18740"/>
                  </a:cubicBezTo>
                  <a:cubicBezTo>
                    <a:pt x="30738" y="6741"/>
                    <a:pt x="47012" y="0"/>
                    <a:pt x="63981" y="0"/>
                  </a:cubicBezTo>
                  <a:close/>
                </a:path>
              </a:pathLst>
            </a:custGeom>
            <a:solidFill>
              <a:srgbClr val="FFFFFF"/>
            </a:solidFill>
            <a:ln w="123825" cap="rnd">
              <a:solidFill>
                <a:srgbClr val="106861"/>
              </a:solidFill>
              <a:prstDash val="solid"/>
              <a:round/>
            </a:ln>
          </p:spPr>
        </p:sp>
        <p:sp>
          <p:nvSpPr>
            <p:cNvPr name="TextBox 14" id="14"/>
            <p:cNvSpPr txBox="true"/>
            <p:nvPr/>
          </p:nvSpPr>
          <p:spPr>
            <a:xfrm>
              <a:off x="0" y="-38100"/>
              <a:ext cx="2041606" cy="2486641"/>
            </a:xfrm>
            <a:prstGeom prst="rect">
              <a:avLst/>
            </a:prstGeom>
          </p:spPr>
          <p:txBody>
            <a:bodyPr anchor="ctr" rtlCol="false" tIns="62877" lIns="62877" bIns="62877" rIns="62877"/>
            <a:lstStyle/>
            <a:p>
              <a:pPr algn="ctr" marL="0" indent="0" lvl="0">
                <a:lnSpc>
                  <a:spcPts val="2756"/>
                </a:lnSpc>
                <a:spcBef>
                  <a:spcPct val="0"/>
                </a:spcBef>
              </a:pPr>
            </a:p>
          </p:txBody>
        </p:sp>
      </p:grpSp>
      <p:sp>
        <p:nvSpPr>
          <p:cNvPr name="Freeform 15" id="15"/>
          <p:cNvSpPr/>
          <p:nvPr/>
        </p:nvSpPr>
        <p:spPr>
          <a:xfrm flipH="false" flipV="false" rot="0">
            <a:off x="9987526" y="4092019"/>
            <a:ext cx="2656653" cy="1238268"/>
          </a:xfrm>
          <a:custGeom>
            <a:avLst/>
            <a:gdLst/>
            <a:ahLst/>
            <a:cxnLst/>
            <a:rect r="r" b="b" t="t" l="l"/>
            <a:pathLst>
              <a:path h="1238268" w="2656653">
                <a:moveTo>
                  <a:pt x="0" y="0"/>
                </a:moveTo>
                <a:lnTo>
                  <a:pt x="2656654" y="0"/>
                </a:lnTo>
                <a:lnTo>
                  <a:pt x="2656654" y="1238268"/>
                </a:lnTo>
                <a:lnTo>
                  <a:pt x="0" y="1238268"/>
                </a:lnTo>
                <a:lnTo>
                  <a:pt x="0" y="0"/>
                </a:lnTo>
                <a:close/>
              </a:path>
            </a:pathLst>
          </a:custGeom>
          <a:blipFill>
            <a:blip r:embed="rId4">
              <a:extLst>
                <a:ext uri="{96DAC541-7B7A-43D3-8B79-37D633B846F1}">
                  <asvg:svgBlip xmlns:asvg="http://schemas.microsoft.com/office/drawing/2016/SVG/main" r:embed="rId5"/>
                </a:ext>
              </a:extLst>
            </a:blip>
            <a:stretch>
              <a:fillRect l="0" t="-114545" r="0" b="0"/>
            </a:stretch>
          </a:blipFill>
          <a:ln cap="sq">
            <a:noFill/>
            <a:prstDash val="solid"/>
            <a:miter/>
          </a:ln>
        </p:spPr>
      </p:sp>
      <p:grpSp>
        <p:nvGrpSpPr>
          <p:cNvPr name="Group 16" id="16"/>
          <p:cNvGrpSpPr/>
          <p:nvPr/>
        </p:nvGrpSpPr>
        <p:grpSpPr>
          <a:xfrm rot="-10800000">
            <a:off x="13725972" y="4092019"/>
            <a:ext cx="3872128" cy="4643925"/>
            <a:chOff x="0" y="0"/>
            <a:chExt cx="2041606" cy="2448541"/>
          </a:xfrm>
        </p:grpSpPr>
        <p:sp>
          <p:nvSpPr>
            <p:cNvPr name="Freeform 17" id="17"/>
            <p:cNvSpPr/>
            <p:nvPr/>
          </p:nvSpPr>
          <p:spPr>
            <a:xfrm flipH="false" flipV="false" rot="0">
              <a:off x="0" y="0"/>
              <a:ext cx="2041606" cy="2448541"/>
            </a:xfrm>
            <a:custGeom>
              <a:avLst/>
              <a:gdLst/>
              <a:ahLst/>
              <a:cxnLst/>
              <a:rect r="r" b="b" t="t" l="l"/>
              <a:pathLst>
                <a:path h="2448541" w="2041606">
                  <a:moveTo>
                    <a:pt x="63981" y="0"/>
                  </a:moveTo>
                  <a:lnTo>
                    <a:pt x="1977625" y="0"/>
                  </a:lnTo>
                  <a:cubicBezTo>
                    <a:pt x="2012961" y="0"/>
                    <a:pt x="2041606" y="28645"/>
                    <a:pt x="2041606" y="63981"/>
                  </a:cubicBezTo>
                  <a:lnTo>
                    <a:pt x="2041606" y="2384560"/>
                  </a:lnTo>
                  <a:cubicBezTo>
                    <a:pt x="2041606" y="2401529"/>
                    <a:pt x="2034865" y="2417803"/>
                    <a:pt x="2022866" y="2429801"/>
                  </a:cubicBezTo>
                  <a:cubicBezTo>
                    <a:pt x="2010868" y="2441800"/>
                    <a:pt x="1994594" y="2448541"/>
                    <a:pt x="1977625" y="2448541"/>
                  </a:cubicBezTo>
                  <a:lnTo>
                    <a:pt x="63981" y="2448541"/>
                  </a:lnTo>
                  <a:cubicBezTo>
                    <a:pt x="47012" y="2448541"/>
                    <a:pt x="30738" y="2441800"/>
                    <a:pt x="18740" y="2429801"/>
                  </a:cubicBezTo>
                  <a:cubicBezTo>
                    <a:pt x="6741" y="2417803"/>
                    <a:pt x="0" y="2401529"/>
                    <a:pt x="0" y="2384560"/>
                  </a:cubicBezTo>
                  <a:lnTo>
                    <a:pt x="0" y="63981"/>
                  </a:lnTo>
                  <a:cubicBezTo>
                    <a:pt x="0" y="47012"/>
                    <a:pt x="6741" y="30738"/>
                    <a:pt x="18740" y="18740"/>
                  </a:cubicBezTo>
                  <a:cubicBezTo>
                    <a:pt x="30738" y="6741"/>
                    <a:pt x="47012" y="0"/>
                    <a:pt x="63981" y="0"/>
                  </a:cubicBezTo>
                  <a:close/>
                </a:path>
              </a:pathLst>
            </a:custGeom>
            <a:solidFill>
              <a:srgbClr val="FFFFFF"/>
            </a:solidFill>
            <a:ln w="123825" cap="rnd">
              <a:solidFill>
                <a:srgbClr val="106861"/>
              </a:solidFill>
              <a:prstDash val="solid"/>
              <a:round/>
            </a:ln>
          </p:spPr>
        </p:sp>
        <p:sp>
          <p:nvSpPr>
            <p:cNvPr name="TextBox 18" id="18"/>
            <p:cNvSpPr txBox="true"/>
            <p:nvPr/>
          </p:nvSpPr>
          <p:spPr>
            <a:xfrm>
              <a:off x="0" y="-38100"/>
              <a:ext cx="2041606" cy="2486641"/>
            </a:xfrm>
            <a:prstGeom prst="rect">
              <a:avLst/>
            </a:prstGeom>
          </p:spPr>
          <p:txBody>
            <a:bodyPr anchor="ctr" rtlCol="false" tIns="62877" lIns="62877" bIns="62877" rIns="62877"/>
            <a:lstStyle/>
            <a:p>
              <a:pPr algn="ctr" marL="0" indent="0" lvl="0">
                <a:lnSpc>
                  <a:spcPts val="2756"/>
                </a:lnSpc>
                <a:spcBef>
                  <a:spcPct val="0"/>
                </a:spcBef>
              </a:pPr>
            </a:p>
          </p:txBody>
        </p:sp>
      </p:grpSp>
      <p:sp>
        <p:nvSpPr>
          <p:cNvPr name="Freeform 19" id="19"/>
          <p:cNvSpPr/>
          <p:nvPr/>
        </p:nvSpPr>
        <p:spPr>
          <a:xfrm flipH="false" flipV="false" rot="0">
            <a:off x="14333709" y="4092019"/>
            <a:ext cx="2656653" cy="1238268"/>
          </a:xfrm>
          <a:custGeom>
            <a:avLst/>
            <a:gdLst/>
            <a:ahLst/>
            <a:cxnLst/>
            <a:rect r="r" b="b" t="t" l="l"/>
            <a:pathLst>
              <a:path h="1238268" w="2656653">
                <a:moveTo>
                  <a:pt x="0" y="0"/>
                </a:moveTo>
                <a:lnTo>
                  <a:pt x="2656653" y="0"/>
                </a:lnTo>
                <a:lnTo>
                  <a:pt x="2656653" y="1238268"/>
                </a:lnTo>
                <a:lnTo>
                  <a:pt x="0" y="1238268"/>
                </a:lnTo>
                <a:lnTo>
                  <a:pt x="0" y="0"/>
                </a:lnTo>
                <a:close/>
              </a:path>
            </a:pathLst>
          </a:custGeom>
          <a:blipFill>
            <a:blip r:embed="rId4">
              <a:extLst>
                <a:ext uri="{96DAC541-7B7A-43D3-8B79-37D633B846F1}">
                  <asvg:svgBlip xmlns:asvg="http://schemas.microsoft.com/office/drawing/2016/SVG/main" r:embed="rId5"/>
                </a:ext>
              </a:extLst>
            </a:blip>
            <a:stretch>
              <a:fillRect l="0" t="-114545" r="0" b="0"/>
            </a:stretch>
          </a:blipFill>
          <a:ln cap="sq">
            <a:noFill/>
            <a:prstDash val="solid"/>
            <a:miter/>
          </a:ln>
        </p:spPr>
      </p:sp>
      <p:sp>
        <p:nvSpPr>
          <p:cNvPr name="Freeform 20" id="20"/>
          <p:cNvSpPr/>
          <p:nvPr/>
        </p:nvSpPr>
        <p:spPr>
          <a:xfrm flipH="false" flipV="false" rot="0">
            <a:off x="6640718" y="5331217"/>
            <a:ext cx="662858" cy="694422"/>
          </a:xfrm>
          <a:custGeom>
            <a:avLst/>
            <a:gdLst/>
            <a:ahLst/>
            <a:cxnLst/>
            <a:rect r="r" b="b" t="t" l="l"/>
            <a:pathLst>
              <a:path h="694422" w="662858">
                <a:moveTo>
                  <a:pt x="0" y="0"/>
                </a:moveTo>
                <a:lnTo>
                  <a:pt x="662858" y="0"/>
                </a:lnTo>
                <a:lnTo>
                  <a:pt x="662858" y="694422"/>
                </a:lnTo>
                <a:lnTo>
                  <a:pt x="0" y="6944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1" id="21"/>
          <p:cNvSpPr/>
          <p:nvPr/>
        </p:nvSpPr>
        <p:spPr>
          <a:xfrm flipH="false" flipV="false" rot="0">
            <a:off x="10944501" y="5450923"/>
            <a:ext cx="687282" cy="531082"/>
          </a:xfrm>
          <a:custGeom>
            <a:avLst/>
            <a:gdLst/>
            <a:ahLst/>
            <a:cxnLst/>
            <a:rect r="r" b="b" t="t" l="l"/>
            <a:pathLst>
              <a:path h="531082" w="687282">
                <a:moveTo>
                  <a:pt x="0" y="0"/>
                </a:moveTo>
                <a:lnTo>
                  <a:pt x="687282" y="0"/>
                </a:lnTo>
                <a:lnTo>
                  <a:pt x="687282" y="531081"/>
                </a:lnTo>
                <a:lnTo>
                  <a:pt x="0" y="5310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2" id="22"/>
          <p:cNvSpPr/>
          <p:nvPr/>
        </p:nvSpPr>
        <p:spPr>
          <a:xfrm flipH="false" flipV="false" rot="0">
            <a:off x="15366467" y="5382017"/>
            <a:ext cx="608084" cy="668893"/>
          </a:xfrm>
          <a:custGeom>
            <a:avLst/>
            <a:gdLst/>
            <a:ahLst/>
            <a:cxnLst/>
            <a:rect r="r" b="b" t="t" l="l"/>
            <a:pathLst>
              <a:path h="668893" w="608084">
                <a:moveTo>
                  <a:pt x="0" y="0"/>
                </a:moveTo>
                <a:lnTo>
                  <a:pt x="608084" y="0"/>
                </a:lnTo>
                <a:lnTo>
                  <a:pt x="608084" y="668893"/>
                </a:lnTo>
                <a:lnTo>
                  <a:pt x="0" y="6688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3" id="23"/>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4" id="24"/>
          <p:cNvSpPr/>
          <p:nvPr/>
        </p:nvSpPr>
        <p:spPr>
          <a:xfrm flipH="false" flipV="false" rot="1256345">
            <a:off x="15670509" y="655542"/>
            <a:ext cx="1616092" cy="1165451"/>
          </a:xfrm>
          <a:custGeom>
            <a:avLst/>
            <a:gdLst/>
            <a:ahLst/>
            <a:cxnLst/>
            <a:rect r="r" b="b" t="t" l="l"/>
            <a:pathLst>
              <a:path h="1165451" w="1616092">
                <a:moveTo>
                  <a:pt x="0" y="0"/>
                </a:moveTo>
                <a:lnTo>
                  <a:pt x="1616092" y="0"/>
                </a:lnTo>
                <a:lnTo>
                  <a:pt x="1616092" y="1165451"/>
                </a:lnTo>
                <a:lnTo>
                  <a:pt x="0" y="1165451"/>
                </a:lnTo>
                <a:lnTo>
                  <a:pt x="0" y="0"/>
                </a:lnTo>
                <a:close/>
              </a:path>
            </a:pathLst>
          </a:custGeom>
          <a:blipFill>
            <a:blip r:embed="rId14"/>
            <a:stretch>
              <a:fillRect l="0" t="0" r="0" b="0"/>
            </a:stretch>
          </a:blipFill>
        </p:spPr>
      </p:sp>
      <p:sp>
        <p:nvSpPr>
          <p:cNvPr name="Freeform 25" id="25"/>
          <p:cNvSpPr/>
          <p:nvPr/>
        </p:nvSpPr>
        <p:spPr>
          <a:xfrm flipH="false" flipV="false" rot="-993055">
            <a:off x="909961" y="1626064"/>
            <a:ext cx="2936858" cy="1472813"/>
          </a:xfrm>
          <a:custGeom>
            <a:avLst/>
            <a:gdLst/>
            <a:ahLst/>
            <a:cxnLst/>
            <a:rect r="r" b="b" t="t" l="l"/>
            <a:pathLst>
              <a:path h="1472813" w="2936858">
                <a:moveTo>
                  <a:pt x="0" y="0"/>
                </a:moveTo>
                <a:lnTo>
                  <a:pt x="2936858" y="0"/>
                </a:lnTo>
                <a:lnTo>
                  <a:pt x="2936858" y="1472812"/>
                </a:lnTo>
                <a:lnTo>
                  <a:pt x="0" y="1472812"/>
                </a:lnTo>
                <a:lnTo>
                  <a:pt x="0" y="0"/>
                </a:lnTo>
                <a:close/>
              </a:path>
            </a:pathLst>
          </a:custGeom>
          <a:blipFill>
            <a:blip r:embed="rId15"/>
            <a:stretch>
              <a:fillRect l="0" t="0" r="0" b="0"/>
            </a:stretch>
          </a:blipFill>
        </p:spPr>
      </p:sp>
      <p:sp>
        <p:nvSpPr>
          <p:cNvPr name="TextBox 26" id="26"/>
          <p:cNvSpPr txBox="true"/>
          <p:nvPr/>
        </p:nvSpPr>
        <p:spPr>
          <a:xfrm rot="0">
            <a:off x="5462606" y="836803"/>
            <a:ext cx="7362789" cy="860365"/>
          </a:xfrm>
          <a:prstGeom prst="rect">
            <a:avLst/>
          </a:prstGeom>
        </p:spPr>
        <p:txBody>
          <a:bodyPr anchor="t" rtlCol="false" tIns="0" lIns="0" bIns="0" rIns="0">
            <a:spAutoFit/>
          </a:bodyPr>
          <a:lstStyle/>
          <a:p>
            <a:pPr algn="ctr">
              <a:lnSpc>
                <a:spcPts val="7178"/>
              </a:lnSpc>
            </a:pPr>
            <a:r>
              <a:rPr lang="en-US" b="true" sz="5127" spc="-102">
                <a:solidFill>
                  <a:srgbClr val="191919"/>
                </a:solidFill>
                <a:latin typeface="Open Sauce Bold"/>
                <a:ea typeface="Open Sauce Bold"/>
                <a:cs typeface="Open Sauce Bold"/>
                <a:sym typeface="Open Sauce Bold"/>
              </a:rPr>
              <a:t>| Framework</a:t>
            </a:r>
          </a:p>
        </p:txBody>
      </p:sp>
      <p:sp>
        <p:nvSpPr>
          <p:cNvPr name="TextBox 27" id="27"/>
          <p:cNvSpPr txBox="true"/>
          <p:nvPr/>
        </p:nvSpPr>
        <p:spPr>
          <a:xfrm rot="0">
            <a:off x="1382313" y="2773493"/>
            <a:ext cx="2598415" cy="696429"/>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Data Preprocessing </a:t>
            </a:r>
          </a:p>
        </p:txBody>
      </p:sp>
      <p:sp>
        <p:nvSpPr>
          <p:cNvPr name="TextBox 28" id="28"/>
          <p:cNvSpPr txBox="true"/>
          <p:nvPr/>
        </p:nvSpPr>
        <p:spPr>
          <a:xfrm rot="0">
            <a:off x="2018075" y="4176274"/>
            <a:ext cx="1160357" cy="742574"/>
          </a:xfrm>
          <a:prstGeom prst="rect">
            <a:avLst/>
          </a:prstGeom>
        </p:spPr>
        <p:txBody>
          <a:bodyPr anchor="t" rtlCol="false" tIns="0" lIns="0" bIns="0" rIns="0">
            <a:spAutoFit/>
          </a:bodyPr>
          <a:lstStyle/>
          <a:p>
            <a:pPr algn="ctr" marL="0" indent="0" lvl="0">
              <a:lnSpc>
                <a:spcPts val="6059"/>
              </a:lnSpc>
              <a:spcBef>
                <a:spcPct val="0"/>
              </a:spcBef>
            </a:pPr>
            <a:r>
              <a:rPr lang="en-US" b="true" sz="4733">
                <a:solidFill>
                  <a:srgbClr val="F8F8F8"/>
                </a:solidFill>
                <a:latin typeface="Open Sauce Bold"/>
                <a:ea typeface="Open Sauce Bold"/>
                <a:cs typeface="Open Sauce Bold"/>
                <a:sym typeface="Open Sauce Bold"/>
              </a:rPr>
              <a:t>01</a:t>
            </a:r>
          </a:p>
        </p:txBody>
      </p:sp>
      <p:sp>
        <p:nvSpPr>
          <p:cNvPr name="TextBox 29" id="29"/>
          <p:cNvSpPr txBox="true"/>
          <p:nvPr/>
        </p:nvSpPr>
        <p:spPr>
          <a:xfrm rot="0">
            <a:off x="6364258" y="4176274"/>
            <a:ext cx="1160357" cy="742574"/>
          </a:xfrm>
          <a:prstGeom prst="rect">
            <a:avLst/>
          </a:prstGeom>
        </p:spPr>
        <p:txBody>
          <a:bodyPr anchor="t" rtlCol="false" tIns="0" lIns="0" bIns="0" rIns="0">
            <a:spAutoFit/>
          </a:bodyPr>
          <a:lstStyle/>
          <a:p>
            <a:pPr algn="ctr" marL="0" indent="0" lvl="0">
              <a:lnSpc>
                <a:spcPts val="6059"/>
              </a:lnSpc>
              <a:spcBef>
                <a:spcPct val="0"/>
              </a:spcBef>
            </a:pPr>
            <a:r>
              <a:rPr lang="en-US" b="true" sz="4733">
                <a:solidFill>
                  <a:srgbClr val="F8F8F8"/>
                </a:solidFill>
                <a:latin typeface="Open Sauce Bold"/>
                <a:ea typeface="Open Sauce Bold"/>
                <a:cs typeface="Open Sauce Bold"/>
                <a:sym typeface="Open Sauce Bold"/>
              </a:rPr>
              <a:t>02</a:t>
            </a:r>
          </a:p>
        </p:txBody>
      </p:sp>
      <p:sp>
        <p:nvSpPr>
          <p:cNvPr name="TextBox 30" id="30"/>
          <p:cNvSpPr txBox="true"/>
          <p:nvPr/>
        </p:nvSpPr>
        <p:spPr>
          <a:xfrm rot="0">
            <a:off x="9550049" y="6878203"/>
            <a:ext cx="3505496" cy="696429"/>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XGBoost, LightGBM, CatBoost</a:t>
            </a:r>
          </a:p>
        </p:txBody>
      </p:sp>
      <p:sp>
        <p:nvSpPr>
          <p:cNvPr name="TextBox 31" id="31"/>
          <p:cNvSpPr txBox="true"/>
          <p:nvPr/>
        </p:nvSpPr>
        <p:spPr>
          <a:xfrm rot="0">
            <a:off x="10707964" y="4176274"/>
            <a:ext cx="1160357" cy="742574"/>
          </a:xfrm>
          <a:prstGeom prst="rect">
            <a:avLst/>
          </a:prstGeom>
        </p:spPr>
        <p:txBody>
          <a:bodyPr anchor="t" rtlCol="false" tIns="0" lIns="0" bIns="0" rIns="0">
            <a:spAutoFit/>
          </a:bodyPr>
          <a:lstStyle/>
          <a:p>
            <a:pPr algn="ctr" marL="0" indent="0" lvl="0">
              <a:lnSpc>
                <a:spcPts val="6059"/>
              </a:lnSpc>
              <a:spcBef>
                <a:spcPct val="0"/>
              </a:spcBef>
            </a:pPr>
            <a:r>
              <a:rPr lang="en-US" b="true" sz="4733">
                <a:solidFill>
                  <a:srgbClr val="F8F8F8"/>
                </a:solidFill>
                <a:latin typeface="Open Sauce Bold"/>
                <a:ea typeface="Open Sauce Bold"/>
                <a:cs typeface="Open Sauce Bold"/>
                <a:sym typeface="Open Sauce Bold"/>
              </a:rPr>
              <a:t>03</a:t>
            </a:r>
          </a:p>
        </p:txBody>
      </p:sp>
      <p:sp>
        <p:nvSpPr>
          <p:cNvPr name="TextBox 32" id="32"/>
          <p:cNvSpPr txBox="true"/>
          <p:nvPr/>
        </p:nvSpPr>
        <p:spPr>
          <a:xfrm rot="0">
            <a:off x="14335118" y="6545942"/>
            <a:ext cx="25984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Precision</a:t>
            </a:r>
          </a:p>
        </p:txBody>
      </p:sp>
      <p:sp>
        <p:nvSpPr>
          <p:cNvPr name="TextBox 33" id="33"/>
          <p:cNvSpPr txBox="true"/>
          <p:nvPr/>
        </p:nvSpPr>
        <p:spPr>
          <a:xfrm rot="0">
            <a:off x="15054147" y="4176274"/>
            <a:ext cx="1160357" cy="742574"/>
          </a:xfrm>
          <a:prstGeom prst="rect">
            <a:avLst/>
          </a:prstGeom>
        </p:spPr>
        <p:txBody>
          <a:bodyPr anchor="t" rtlCol="false" tIns="0" lIns="0" bIns="0" rIns="0">
            <a:spAutoFit/>
          </a:bodyPr>
          <a:lstStyle/>
          <a:p>
            <a:pPr algn="ctr" marL="0" indent="0" lvl="0">
              <a:lnSpc>
                <a:spcPts val="6059"/>
              </a:lnSpc>
              <a:spcBef>
                <a:spcPct val="0"/>
              </a:spcBef>
            </a:pPr>
            <a:r>
              <a:rPr lang="en-US" b="true" sz="4733">
                <a:solidFill>
                  <a:srgbClr val="F8F8F8"/>
                </a:solidFill>
                <a:latin typeface="Open Sauce Bold"/>
                <a:ea typeface="Open Sauce Bold"/>
                <a:cs typeface="Open Sauce Bold"/>
                <a:sym typeface="Open Sauce Bold"/>
              </a:rPr>
              <a:t>04</a:t>
            </a:r>
          </a:p>
        </p:txBody>
      </p:sp>
      <p:sp>
        <p:nvSpPr>
          <p:cNvPr name="TextBox 34" id="34"/>
          <p:cNvSpPr txBox="true"/>
          <p:nvPr/>
        </p:nvSpPr>
        <p:spPr>
          <a:xfrm rot="0">
            <a:off x="10003590" y="2950815"/>
            <a:ext cx="25984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Model Training </a:t>
            </a:r>
          </a:p>
        </p:txBody>
      </p:sp>
      <p:sp>
        <p:nvSpPr>
          <p:cNvPr name="TextBox 35" id="35"/>
          <p:cNvSpPr txBox="true"/>
          <p:nvPr/>
        </p:nvSpPr>
        <p:spPr>
          <a:xfrm rot="0">
            <a:off x="5638077" y="2773493"/>
            <a:ext cx="2598415" cy="696429"/>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Feature Engineering</a:t>
            </a:r>
          </a:p>
        </p:txBody>
      </p:sp>
      <p:sp>
        <p:nvSpPr>
          <p:cNvPr name="TextBox 36" id="36"/>
          <p:cNvSpPr txBox="true"/>
          <p:nvPr/>
        </p:nvSpPr>
        <p:spPr>
          <a:xfrm rot="0">
            <a:off x="14064422" y="2773493"/>
            <a:ext cx="2928262" cy="1051071"/>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Model Evaluation &amp; Ensemble Learning</a:t>
            </a:r>
          </a:p>
          <a:p>
            <a:pPr algn="ctr" marL="0" indent="0" lvl="0">
              <a:lnSpc>
                <a:spcPts val="2819"/>
              </a:lnSpc>
              <a:spcBef>
                <a:spcPct val="0"/>
              </a:spcBef>
            </a:pPr>
          </a:p>
        </p:txBody>
      </p:sp>
      <p:sp>
        <p:nvSpPr>
          <p:cNvPr name="TextBox 37" id="37"/>
          <p:cNvSpPr txBox="true"/>
          <p:nvPr/>
        </p:nvSpPr>
        <p:spPr>
          <a:xfrm rot="0">
            <a:off x="1351818" y="6425689"/>
            <a:ext cx="25984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Label Encoding</a:t>
            </a:r>
          </a:p>
        </p:txBody>
      </p:sp>
      <p:sp>
        <p:nvSpPr>
          <p:cNvPr name="TextBox 38" id="38"/>
          <p:cNvSpPr txBox="true"/>
          <p:nvPr/>
        </p:nvSpPr>
        <p:spPr>
          <a:xfrm rot="0">
            <a:off x="5415489" y="7292694"/>
            <a:ext cx="3310292"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Balance-to-Age Ratio</a:t>
            </a:r>
          </a:p>
        </p:txBody>
      </p:sp>
      <p:sp>
        <p:nvSpPr>
          <p:cNvPr name="TextBox 39" id="39"/>
          <p:cNvSpPr txBox="true"/>
          <p:nvPr/>
        </p:nvSpPr>
        <p:spPr>
          <a:xfrm rot="0">
            <a:off x="5638077" y="7876810"/>
            <a:ext cx="28651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Log Transformation</a:t>
            </a:r>
          </a:p>
        </p:txBody>
      </p:sp>
      <p:sp>
        <p:nvSpPr>
          <p:cNvPr name="TextBox 40" id="40"/>
          <p:cNvSpPr txBox="true"/>
          <p:nvPr/>
        </p:nvSpPr>
        <p:spPr>
          <a:xfrm rot="0">
            <a:off x="5238593" y="6425689"/>
            <a:ext cx="3467109" cy="696429"/>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Duration × Campaign Interaction</a:t>
            </a:r>
          </a:p>
        </p:txBody>
      </p:sp>
      <p:sp>
        <p:nvSpPr>
          <p:cNvPr name="TextBox 41" id="41"/>
          <p:cNvSpPr txBox="true"/>
          <p:nvPr/>
        </p:nvSpPr>
        <p:spPr>
          <a:xfrm rot="0">
            <a:off x="1094643" y="7167525"/>
            <a:ext cx="3198490" cy="1051071"/>
          </a:xfrm>
          <a:prstGeom prst="rect">
            <a:avLst/>
          </a:prstGeom>
        </p:spPr>
        <p:txBody>
          <a:bodyPr anchor="t" rtlCol="false" tIns="0" lIns="0" bIns="0" rIns="0">
            <a:spAutoFit/>
          </a:bodyPr>
          <a:lstStyle/>
          <a:p>
            <a:pPr algn="ctr">
              <a:lnSpc>
                <a:spcPts val="2819"/>
              </a:lnSpc>
            </a:pPr>
            <a:r>
              <a:rPr lang="en-US" sz="2202" b="true">
                <a:solidFill>
                  <a:srgbClr val="343432"/>
                </a:solidFill>
                <a:latin typeface="Open Sauce Bold"/>
                <a:ea typeface="Open Sauce Bold"/>
                <a:cs typeface="Open Sauce Bold"/>
                <a:sym typeface="Open Sauce Bold"/>
              </a:rPr>
              <a:t>Exploratory Data Analysis (EDA)</a:t>
            </a:r>
          </a:p>
          <a:p>
            <a:pPr algn="ctr" marL="0" indent="0" lvl="0">
              <a:lnSpc>
                <a:spcPts val="2819"/>
              </a:lnSpc>
              <a:spcBef>
                <a:spcPct val="0"/>
              </a:spcBef>
            </a:pPr>
          </a:p>
        </p:txBody>
      </p:sp>
      <p:sp>
        <p:nvSpPr>
          <p:cNvPr name="TextBox 42" id="42"/>
          <p:cNvSpPr txBox="true"/>
          <p:nvPr/>
        </p:nvSpPr>
        <p:spPr>
          <a:xfrm rot="0">
            <a:off x="9648243" y="6404456"/>
            <a:ext cx="3337697" cy="339568"/>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Hyperparameter Tuning</a:t>
            </a:r>
          </a:p>
        </p:txBody>
      </p:sp>
      <p:sp>
        <p:nvSpPr>
          <p:cNvPr name="TextBox 43" id="43"/>
          <p:cNvSpPr txBox="true"/>
          <p:nvPr/>
        </p:nvSpPr>
        <p:spPr>
          <a:xfrm rot="0">
            <a:off x="10045765" y="7710680"/>
            <a:ext cx="2598415" cy="696429"/>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Class Imbalance Handling</a:t>
            </a:r>
          </a:p>
        </p:txBody>
      </p:sp>
      <p:sp>
        <p:nvSpPr>
          <p:cNvPr name="TextBox 44" id="44"/>
          <p:cNvSpPr txBox="true"/>
          <p:nvPr/>
        </p:nvSpPr>
        <p:spPr>
          <a:xfrm rot="0">
            <a:off x="14362828" y="7439102"/>
            <a:ext cx="25984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Accuracy</a:t>
            </a:r>
          </a:p>
        </p:txBody>
      </p:sp>
      <p:sp>
        <p:nvSpPr>
          <p:cNvPr name="TextBox 45" id="45"/>
          <p:cNvSpPr txBox="true"/>
          <p:nvPr/>
        </p:nvSpPr>
        <p:spPr>
          <a:xfrm rot="0">
            <a:off x="14333709" y="7001395"/>
            <a:ext cx="25984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F1-score</a:t>
            </a:r>
          </a:p>
        </p:txBody>
      </p:sp>
      <p:sp>
        <p:nvSpPr>
          <p:cNvPr name="TextBox 46" id="46"/>
          <p:cNvSpPr txBox="true"/>
          <p:nvPr/>
        </p:nvSpPr>
        <p:spPr>
          <a:xfrm rot="0">
            <a:off x="14229346" y="7876810"/>
            <a:ext cx="2598415" cy="341786"/>
          </a:xfrm>
          <a:prstGeom prst="rect">
            <a:avLst/>
          </a:prstGeom>
        </p:spPr>
        <p:txBody>
          <a:bodyPr anchor="t" rtlCol="false" tIns="0" lIns="0" bIns="0" rIns="0">
            <a:spAutoFit/>
          </a:bodyPr>
          <a:lstStyle/>
          <a:p>
            <a:pPr algn="ctr" marL="0" indent="0" lvl="0">
              <a:lnSpc>
                <a:spcPts val="2819"/>
              </a:lnSpc>
              <a:spcBef>
                <a:spcPct val="0"/>
              </a:spcBef>
            </a:pPr>
            <a:r>
              <a:rPr lang="en-US" b="true" sz="2202">
                <a:solidFill>
                  <a:srgbClr val="343432"/>
                </a:solidFill>
                <a:latin typeface="Open Sauce Bold"/>
                <a:ea typeface="Open Sauce Bold"/>
                <a:cs typeface="Open Sauce Bold"/>
                <a:sym typeface="Open Sauce Bold"/>
              </a:rPr>
              <a:t>Recall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4050587" y="3123729"/>
            <a:ext cx="897922" cy="0"/>
          </a:xfrm>
          <a:prstGeom prst="line">
            <a:avLst/>
          </a:prstGeom>
          <a:ln cap="rnd" w="28575">
            <a:solidFill>
              <a:srgbClr val="035D61"/>
            </a:solidFill>
            <a:prstDash val="sysDot"/>
            <a:headEnd type="none" len="sm" w="sm"/>
            <a:tailEnd type="oval" len="lg" w="lg"/>
          </a:ln>
        </p:spPr>
      </p:sp>
      <p:sp>
        <p:nvSpPr>
          <p:cNvPr name="Freeform 5" id="5"/>
          <p:cNvSpPr/>
          <p:nvPr/>
        </p:nvSpPr>
        <p:spPr>
          <a:xfrm flipH="false" flipV="false" rot="0">
            <a:off x="1738034" y="1983331"/>
            <a:ext cx="2312177" cy="2312177"/>
          </a:xfrm>
          <a:custGeom>
            <a:avLst/>
            <a:gdLst/>
            <a:ahLst/>
            <a:cxnLst/>
            <a:rect r="r" b="b" t="t" l="l"/>
            <a:pathLst>
              <a:path h="2312177" w="2312177">
                <a:moveTo>
                  <a:pt x="0" y="0"/>
                </a:moveTo>
                <a:lnTo>
                  <a:pt x="2312176" y="0"/>
                </a:lnTo>
                <a:lnTo>
                  <a:pt x="2312176" y="2312177"/>
                </a:lnTo>
                <a:lnTo>
                  <a:pt x="0" y="23121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sp>
        <p:nvSpPr>
          <p:cNvPr name="AutoShape 6" id="6"/>
          <p:cNvSpPr/>
          <p:nvPr/>
        </p:nvSpPr>
        <p:spPr>
          <a:xfrm flipV="true">
            <a:off x="4050587" y="7009345"/>
            <a:ext cx="830149" cy="3057"/>
          </a:xfrm>
          <a:prstGeom prst="line">
            <a:avLst/>
          </a:prstGeom>
          <a:ln cap="rnd" w="28575">
            <a:solidFill>
              <a:srgbClr val="035D61"/>
            </a:solidFill>
            <a:prstDash val="sysDot"/>
            <a:headEnd type="none" len="sm" w="sm"/>
            <a:tailEnd type="oval" len="lg" w="lg"/>
          </a:ln>
        </p:spPr>
      </p:sp>
      <p:sp>
        <p:nvSpPr>
          <p:cNvPr name="Freeform 7" id="7"/>
          <p:cNvSpPr/>
          <p:nvPr/>
        </p:nvSpPr>
        <p:spPr>
          <a:xfrm flipH="false" flipV="false" rot="0">
            <a:off x="1738034" y="5872004"/>
            <a:ext cx="2312177" cy="2312177"/>
          </a:xfrm>
          <a:custGeom>
            <a:avLst/>
            <a:gdLst/>
            <a:ahLst/>
            <a:cxnLst/>
            <a:rect r="r" b="b" t="t" l="l"/>
            <a:pathLst>
              <a:path h="2312177" w="2312177">
                <a:moveTo>
                  <a:pt x="0" y="0"/>
                </a:moveTo>
                <a:lnTo>
                  <a:pt x="2312176" y="0"/>
                </a:lnTo>
                <a:lnTo>
                  <a:pt x="2312176" y="2312176"/>
                </a:lnTo>
                <a:lnTo>
                  <a:pt x="0" y="2312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pic>
        <p:nvPicPr>
          <p:cNvPr name="Picture 8" id="8"/>
          <p:cNvPicPr>
            <a:picLocks noChangeAspect="true"/>
          </p:cNvPicPr>
          <p:nvPr/>
        </p:nvPicPr>
        <p:blipFill>
          <a:blip r:embed="rId8"/>
          <a:stretch>
            <a:fillRect/>
          </a:stretch>
        </p:blipFill>
        <p:spPr>
          <a:xfrm rot="0">
            <a:off x="1823629" y="5953892"/>
            <a:ext cx="2183690" cy="2183690"/>
          </a:xfrm>
          <a:prstGeom prst="rect">
            <a:avLst/>
          </a:prstGeom>
        </p:spPr>
      </p:pic>
      <p:pic>
        <p:nvPicPr>
          <p:cNvPr name="Picture 9" id="9"/>
          <p:cNvPicPr>
            <a:picLocks noChangeAspect="true"/>
          </p:cNvPicPr>
          <p:nvPr/>
        </p:nvPicPr>
        <p:blipFill>
          <a:blip r:embed="rId9"/>
          <a:stretch>
            <a:fillRect/>
          </a:stretch>
        </p:blipFill>
        <p:spPr>
          <a:xfrm rot="0">
            <a:off x="1802277" y="2047574"/>
            <a:ext cx="2183690" cy="2183690"/>
          </a:xfrm>
          <a:prstGeom prst="rect">
            <a:avLst/>
          </a:prstGeom>
        </p:spPr>
      </p:pic>
      <p:sp>
        <p:nvSpPr>
          <p:cNvPr name="Freeform 10" id="10"/>
          <p:cNvSpPr/>
          <p:nvPr/>
        </p:nvSpPr>
        <p:spPr>
          <a:xfrm flipH="false" flipV="false" rot="-1665862">
            <a:off x="16029265" y="965346"/>
            <a:ext cx="1230035" cy="1264203"/>
          </a:xfrm>
          <a:custGeom>
            <a:avLst/>
            <a:gdLst/>
            <a:ahLst/>
            <a:cxnLst/>
            <a:rect r="r" b="b" t="t" l="l"/>
            <a:pathLst>
              <a:path h="1264203" w="1230035">
                <a:moveTo>
                  <a:pt x="0" y="0"/>
                </a:moveTo>
                <a:lnTo>
                  <a:pt x="1230035" y="0"/>
                </a:lnTo>
                <a:lnTo>
                  <a:pt x="1230035" y="1264202"/>
                </a:lnTo>
                <a:lnTo>
                  <a:pt x="0" y="1264202"/>
                </a:lnTo>
                <a:lnTo>
                  <a:pt x="0" y="0"/>
                </a:lnTo>
                <a:close/>
              </a:path>
            </a:pathLst>
          </a:custGeom>
          <a:blipFill>
            <a:blip r:embed="rId10"/>
            <a:stretch>
              <a:fillRect l="0" t="0" r="0" b="0"/>
            </a:stretch>
          </a:blipFill>
        </p:spPr>
      </p:sp>
      <p:sp>
        <p:nvSpPr>
          <p:cNvPr name="Freeform 11" id="11"/>
          <p:cNvSpPr/>
          <p:nvPr/>
        </p:nvSpPr>
        <p:spPr>
          <a:xfrm flipH="false" flipV="false" rot="-670189">
            <a:off x="872631" y="8420617"/>
            <a:ext cx="1425616" cy="1471902"/>
          </a:xfrm>
          <a:custGeom>
            <a:avLst/>
            <a:gdLst/>
            <a:ahLst/>
            <a:cxnLst/>
            <a:rect r="r" b="b" t="t" l="l"/>
            <a:pathLst>
              <a:path h="1471902" w="1425616">
                <a:moveTo>
                  <a:pt x="0" y="0"/>
                </a:moveTo>
                <a:lnTo>
                  <a:pt x="1425616" y="0"/>
                </a:lnTo>
                <a:lnTo>
                  <a:pt x="1425616" y="1471902"/>
                </a:lnTo>
                <a:lnTo>
                  <a:pt x="0" y="1471902"/>
                </a:lnTo>
                <a:lnTo>
                  <a:pt x="0" y="0"/>
                </a:lnTo>
                <a:close/>
              </a:path>
            </a:pathLst>
          </a:custGeom>
          <a:blipFill>
            <a:blip r:embed="rId11"/>
            <a:stretch>
              <a:fillRect l="0" t="0" r="0" b="0"/>
            </a:stretch>
          </a:blipFill>
        </p:spPr>
      </p:sp>
      <p:sp>
        <p:nvSpPr>
          <p:cNvPr name="TextBox 12" id="12"/>
          <p:cNvSpPr txBox="true"/>
          <p:nvPr/>
        </p:nvSpPr>
        <p:spPr>
          <a:xfrm rot="0">
            <a:off x="5177109" y="2354378"/>
            <a:ext cx="695952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Customer Demographics &amp; Behavior</a:t>
            </a:r>
          </a:p>
        </p:txBody>
      </p:sp>
      <p:sp>
        <p:nvSpPr>
          <p:cNvPr name="TextBox 13" id="13"/>
          <p:cNvSpPr txBox="true"/>
          <p:nvPr/>
        </p:nvSpPr>
        <p:spPr>
          <a:xfrm rot="0">
            <a:off x="5177109" y="3066579"/>
            <a:ext cx="10486391" cy="3325489"/>
          </a:xfrm>
          <a:prstGeom prst="rect">
            <a:avLst/>
          </a:prstGeom>
        </p:spPr>
        <p:txBody>
          <a:bodyPr anchor="t" rtlCol="false" tIns="0" lIns="0" bIns="0" rIns="0">
            <a:spAutoFit/>
          </a:bodyPr>
          <a:lstStyle/>
          <a:p>
            <a:pPr algn="l" marL="424635" indent="-212318" lvl="1">
              <a:lnSpc>
                <a:spcPts val="2950"/>
              </a:lnSpc>
              <a:buFont typeface="Arial"/>
              <a:buChar char="•"/>
            </a:pPr>
            <a:r>
              <a:rPr lang="en-US" b="true" sz="1966">
                <a:solidFill>
                  <a:srgbClr val="343432"/>
                </a:solidFill>
                <a:latin typeface="Open Sauce Bold"/>
                <a:ea typeface="Open Sauce Bold"/>
                <a:cs typeface="Open Sauce Bold"/>
                <a:sym typeface="Open Sauce Bold"/>
              </a:rPr>
              <a:t>Age Trends:</a:t>
            </a:r>
            <a:r>
              <a:rPr lang="en-US" sz="1966">
                <a:solidFill>
                  <a:srgbClr val="343432"/>
                </a:solidFill>
                <a:latin typeface="Open Sauce"/>
                <a:ea typeface="Open Sauce"/>
                <a:cs typeface="Open Sauce"/>
                <a:sym typeface="Open Sauce"/>
              </a:rPr>
              <a:t> Younger, middle-aged customers showed higher engagement than older groups.</a:t>
            </a:r>
          </a:p>
          <a:p>
            <a:pPr algn="l" marL="424635" indent="-212318" lvl="1">
              <a:lnSpc>
                <a:spcPts val="2950"/>
              </a:lnSpc>
              <a:buFont typeface="Arial"/>
              <a:buChar char="•"/>
            </a:pPr>
            <a:r>
              <a:rPr lang="en-US" b="true" sz="1966" strike="noStrike" u="none">
                <a:solidFill>
                  <a:srgbClr val="343432"/>
                </a:solidFill>
                <a:latin typeface="Open Sauce Bold"/>
                <a:ea typeface="Open Sauce Bold"/>
                <a:cs typeface="Open Sauce Bold"/>
                <a:sym typeface="Open Sauce Bold"/>
              </a:rPr>
              <a:t>Job Influence:</a:t>
            </a:r>
            <a:r>
              <a:rPr lang="en-US" sz="1966" strike="noStrike" u="none">
                <a:solidFill>
                  <a:srgbClr val="343432"/>
                </a:solidFill>
                <a:latin typeface="Open Sauce"/>
                <a:ea typeface="Open Sauce"/>
                <a:cs typeface="Open Sauce"/>
                <a:sym typeface="Open Sauce"/>
              </a:rPr>
              <a:t> Roles like technicians and management had higher positive response rates.</a:t>
            </a:r>
          </a:p>
          <a:p>
            <a:pPr algn="l" marL="424635" indent="-212318" lvl="1">
              <a:lnSpc>
                <a:spcPts val="2950"/>
              </a:lnSpc>
              <a:buFont typeface="Arial"/>
              <a:buChar char="•"/>
            </a:pPr>
            <a:r>
              <a:rPr lang="en-US" b="true" sz="1966" strike="noStrike" u="none">
                <a:solidFill>
                  <a:srgbClr val="343432"/>
                </a:solidFill>
                <a:latin typeface="Open Sauce Bold"/>
                <a:ea typeface="Open Sauce Bold"/>
                <a:cs typeface="Open Sauce Bold"/>
                <a:sym typeface="Open Sauce Bold"/>
              </a:rPr>
              <a:t>Marital Status: </a:t>
            </a:r>
            <a:r>
              <a:rPr lang="en-US" sz="1966" strike="noStrike" u="none">
                <a:solidFill>
                  <a:srgbClr val="343432"/>
                </a:solidFill>
                <a:latin typeface="Open Sauce"/>
                <a:ea typeface="Open Sauce"/>
                <a:cs typeface="Open Sauce"/>
                <a:sym typeface="Open Sauce"/>
              </a:rPr>
              <a:t>Single individuals responded more than married or divorced customers.</a:t>
            </a:r>
          </a:p>
          <a:p>
            <a:pPr algn="l" marL="424635" indent="-212318" lvl="1">
              <a:lnSpc>
                <a:spcPts val="2950"/>
              </a:lnSpc>
              <a:buFont typeface="Arial"/>
              <a:buChar char="•"/>
            </a:pPr>
            <a:r>
              <a:rPr lang="en-US" b="true" sz="1966" strike="noStrike" u="none">
                <a:solidFill>
                  <a:srgbClr val="343432"/>
                </a:solidFill>
                <a:latin typeface="Open Sauce Bold"/>
                <a:ea typeface="Open Sauce Bold"/>
                <a:cs typeface="Open Sauce Bold"/>
                <a:sym typeface="Open Sauce Bold"/>
              </a:rPr>
              <a:t>Education Level:</a:t>
            </a:r>
            <a:r>
              <a:rPr lang="en-US" sz="1966" strike="noStrike" u="none">
                <a:solidFill>
                  <a:srgbClr val="343432"/>
                </a:solidFill>
                <a:latin typeface="Open Sauce"/>
                <a:ea typeface="Open Sauce"/>
                <a:cs typeface="Open Sauce"/>
                <a:sym typeface="Open Sauce"/>
              </a:rPr>
              <a:t> Customers with tertiary education were slightly more likely to respond positively.</a:t>
            </a:r>
          </a:p>
          <a:p>
            <a:pPr algn="l" marL="0" indent="0" lvl="0">
              <a:lnSpc>
                <a:spcPts val="2950"/>
              </a:lnSpc>
            </a:pPr>
          </a:p>
        </p:txBody>
      </p:sp>
      <p:sp>
        <p:nvSpPr>
          <p:cNvPr name="TextBox 14" id="14"/>
          <p:cNvSpPr txBox="true"/>
          <p:nvPr/>
        </p:nvSpPr>
        <p:spPr>
          <a:xfrm rot="0">
            <a:off x="5177109" y="6243051"/>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Previous Campaign Interactions</a:t>
            </a:r>
          </a:p>
        </p:txBody>
      </p:sp>
      <p:sp>
        <p:nvSpPr>
          <p:cNvPr name="TextBox 15" id="15"/>
          <p:cNvSpPr txBox="true"/>
          <p:nvPr/>
        </p:nvSpPr>
        <p:spPr>
          <a:xfrm rot="0">
            <a:off x="4948509" y="6988587"/>
            <a:ext cx="10486391" cy="1839589"/>
          </a:xfrm>
          <a:prstGeom prst="rect">
            <a:avLst/>
          </a:prstGeom>
        </p:spPr>
        <p:txBody>
          <a:bodyPr anchor="t" rtlCol="false" tIns="0" lIns="0" bIns="0" rIns="0">
            <a:spAutoFit/>
          </a:bodyPr>
          <a:lstStyle/>
          <a:p>
            <a:pPr algn="l" marL="424635" indent="-212318" lvl="1">
              <a:lnSpc>
                <a:spcPts val="2950"/>
              </a:lnSpc>
              <a:buFont typeface="Arial"/>
              <a:buChar char="•"/>
            </a:pPr>
            <a:r>
              <a:rPr lang="en-US" b="true" sz="1966">
                <a:solidFill>
                  <a:srgbClr val="343432"/>
                </a:solidFill>
                <a:latin typeface="Open Sauce Bold"/>
                <a:ea typeface="Open Sauce Bold"/>
                <a:cs typeface="Open Sauce Bold"/>
                <a:sym typeface="Open Sauce Bold"/>
              </a:rPr>
              <a:t>Customers: </a:t>
            </a:r>
            <a:r>
              <a:rPr lang="en-US" sz="1966">
                <a:solidFill>
                  <a:srgbClr val="343432"/>
                </a:solidFill>
                <a:latin typeface="Open Sauce"/>
                <a:ea typeface="Open Sauce"/>
                <a:cs typeface="Open Sauce"/>
                <a:sym typeface="Open Sauce"/>
              </a:rPr>
              <a:t>Previously contacted and had positive outcomes (poutcome = success) show a significantly higher response rate. Those with no prior contact or unsuccessful outcomes (poutcome = failure) are less likely to engage again.</a:t>
            </a:r>
          </a:p>
          <a:p>
            <a:pPr algn="l" marL="424635" indent="-212318" lvl="1">
              <a:lnSpc>
                <a:spcPts val="2950"/>
              </a:lnSpc>
              <a:buFont typeface="Arial"/>
              <a:buChar char="•"/>
            </a:pPr>
            <a:r>
              <a:rPr lang="en-US" b="true" sz="1966">
                <a:solidFill>
                  <a:srgbClr val="343432"/>
                </a:solidFill>
                <a:latin typeface="Open Sauce Bold"/>
                <a:ea typeface="Open Sauce Bold"/>
                <a:cs typeface="Open Sauce Bold"/>
                <a:sym typeface="Open Sauce Bold"/>
              </a:rPr>
              <a:t>Strong behavioral pattern:</a:t>
            </a:r>
            <a:r>
              <a:rPr lang="en-US" sz="1966">
                <a:solidFill>
                  <a:srgbClr val="343432"/>
                </a:solidFill>
                <a:latin typeface="Open Sauce"/>
                <a:ea typeface="Open Sauce"/>
                <a:cs typeface="Open Sauce"/>
                <a:sym typeface="Open Sauce"/>
              </a:rPr>
              <a:t> Indicating trust or loyalty from previously contacted customers.</a:t>
            </a:r>
          </a:p>
        </p:txBody>
      </p:sp>
      <p:sp>
        <p:nvSpPr>
          <p:cNvPr name="TextBox 16" id="16"/>
          <p:cNvSpPr txBox="true"/>
          <p:nvPr/>
        </p:nvSpPr>
        <p:spPr>
          <a:xfrm rot="0">
            <a:off x="5731471" y="952500"/>
            <a:ext cx="5850805" cy="663052"/>
          </a:xfrm>
          <a:prstGeom prst="rect">
            <a:avLst/>
          </a:prstGeom>
        </p:spPr>
        <p:txBody>
          <a:bodyPr anchor="t" rtlCol="false" tIns="0" lIns="0" bIns="0" rIns="0">
            <a:spAutoFit/>
          </a:bodyPr>
          <a:lstStyle/>
          <a:p>
            <a:pPr algn="l" marL="0" indent="0" lvl="0">
              <a:lnSpc>
                <a:spcPts val="5433"/>
              </a:lnSpc>
              <a:spcBef>
                <a:spcPct val="0"/>
              </a:spcBef>
            </a:pPr>
            <a:r>
              <a:rPr lang="en-US" b="true" sz="3881" spc="-77">
                <a:solidFill>
                  <a:srgbClr val="106861"/>
                </a:solidFill>
                <a:latin typeface="Open Sauce Bold"/>
                <a:ea typeface="Open Sauce Bold"/>
                <a:cs typeface="Open Sauce Bold"/>
                <a:sym typeface="Open Sauce Bold"/>
              </a:rPr>
              <a:t>| Customer Satisfaction.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 id="4"/>
          <p:cNvSpPr/>
          <p:nvPr/>
        </p:nvSpPr>
        <p:spPr>
          <a:xfrm>
            <a:off x="4050587" y="3123729"/>
            <a:ext cx="897922" cy="0"/>
          </a:xfrm>
          <a:prstGeom prst="line">
            <a:avLst/>
          </a:prstGeom>
          <a:ln cap="rnd" w="28575">
            <a:solidFill>
              <a:srgbClr val="035D61"/>
            </a:solidFill>
            <a:prstDash val="sysDot"/>
            <a:headEnd type="none" len="sm" w="sm"/>
            <a:tailEnd type="oval" len="lg" w="lg"/>
          </a:ln>
        </p:spPr>
      </p:sp>
      <p:sp>
        <p:nvSpPr>
          <p:cNvPr name="Freeform 5" id="5"/>
          <p:cNvSpPr/>
          <p:nvPr/>
        </p:nvSpPr>
        <p:spPr>
          <a:xfrm flipH="false" flipV="false" rot="0">
            <a:off x="1738034" y="1983331"/>
            <a:ext cx="2312177" cy="2312177"/>
          </a:xfrm>
          <a:custGeom>
            <a:avLst/>
            <a:gdLst/>
            <a:ahLst/>
            <a:cxnLst/>
            <a:rect r="r" b="b" t="t" l="l"/>
            <a:pathLst>
              <a:path h="2312177" w="2312177">
                <a:moveTo>
                  <a:pt x="0" y="0"/>
                </a:moveTo>
                <a:lnTo>
                  <a:pt x="2312176" y="0"/>
                </a:lnTo>
                <a:lnTo>
                  <a:pt x="2312176" y="2312177"/>
                </a:lnTo>
                <a:lnTo>
                  <a:pt x="0" y="23121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sp>
        <p:nvSpPr>
          <p:cNvPr name="AutoShape 6" id="6"/>
          <p:cNvSpPr/>
          <p:nvPr/>
        </p:nvSpPr>
        <p:spPr>
          <a:xfrm flipV="true">
            <a:off x="4050587" y="7009345"/>
            <a:ext cx="830149" cy="3057"/>
          </a:xfrm>
          <a:prstGeom prst="line">
            <a:avLst/>
          </a:prstGeom>
          <a:ln cap="rnd" w="28575">
            <a:solidFill>
              <a:srgbClr val="035D61"/>
            </a:solidFill>
            <a:prstDash val="sysDot"/>
            <a:headEnd type="none" len="sm" w="sm"/>
            <a:tailEnd type="oval" len="lg" w="lg"/>
          </a:ln>
        </p:spPr>
      </p:sp>
      <p:sp>
        <p:nvSpPr>
          <p:cNvPr name="Freeform 7" id="7"/>
          <p:cNvSpPr/>
          <p:nvPr/>
        </p:nvSpPr>
        <p:spPr>
          <a:xfrm flipH="false" flipV="false" rot="0">
            <a:off x="1738034" y="5872004"/>
            <a:ext cx="2312177" cy="2312177"/>
          </a:xfrm>
          <a:custGeom>
            <a:avLst/>
            <a:gdLst/>
            <a:ahLst/>
            <a:cxnLst/>
            <a:rect r="r" b="b" t="t" l="l"/>
            <a:pathLst>
              <a:path h="2312177" w="2312177">
                <a:moveTo>
                  <a:pt x="0" y="0"/>
                </a:moveTo>
                <a:lnTo>
                  <a:pt x="2312176" y="0"/>
                </a:lnTo>
                <a:lnTo>
                  <a:pt x="2312176" y="2312176"/>
                </a:lnTo>
                <a:lnTo>
                  <a:pt x="0" y="2312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pic>
        <p:nvPicPr>
          <p:cNvPr name="Picture 8" id="8"/>
          <p:cNvPicPr>
            <a:picLocks noChangeAspect="true"/>
          </p:cNvPicPr>
          <p:nvPr/>
        </p:nvPicPr>
        <p:blipFill>
          <a:blip r:embed="rId8"/>
          <a:stretch>
            <a:fillRect/>
          </a:stretch>
        </p:blipFill>
        <p:spPr>
          <a:xfrm rot="0">
            <a:off x="1823629" y="5953892"/>
            <a:ext cx="2183690" cy="2183690"/>
          </a:xfrm>
          <a:prstGeom prst="rect">
            <a:avLst/>
          </a:prstGeom>
        </p:spPr>
      </p:pic>
      <p:pic>
        <p:nvPicPr>
          <p:cNvPr name="Picture 9" id="9"/>
          <p:cNvPicPr>
            <a:picLocks noChangeAspect="true"/>
          </p:cNvPicPr>
          <p:nvPr/>
        </p:nvPicPr>
        <p:blipFill>
          <a:blip r:embed="rId9"/>
          <a:stretch>
            <a:fillRect/>
          </a:stretch>
        </p:blipFill>
        <p:spPr>
          <a:xfrm rot="0">
            <a:off x="1802277" y="2047574"/>
            <a:ext cx="2183690" cy="2183690"/>
          </a:xfrm>
          <a:prstGeom prst="rect">
            <a:avLst/>
          </a:prstGeom>
        </p:spPr>
      </p:pic>
      <p:sp>
        <p:nvSpPr>
          <p:cNvPr name="Freeform 10" id="10"/>
          <p:cNvSpPr/>
          <p:nvPr/>
        </p:nvSpPr>
        <p:spPr>
          <a:xfrm flipH="false" flipV="false" rot="0">
            <a:off x="1685607" y="715633"/>
            <a:ext cx="1727484" cy="848850"/>
          </a:xfrm>
          <a:custGeom>
            <a:avLst/>
            <a:gdLst/>
            <a:ahLst/>
            <a:cxnLst/>
            <a:rect r="r" b="b" t="t" l="l"/>
            <a:pathLst>
              <a:path h="848850" w="1727484">
                <a:moveTo>
                  <a:pt x="0" y="0"/>
                </a:moveTo>
                <a:lnTo>
                  <a:pt x="1727484" y="0"/>
                </a:lnTo>
                <a:lnTo>
                  <a:pt x="1727484" y="848850"/>
                </a:lnTo>
                <a:lnTo>
                  <a:pt x="0" y="848850"/>
                </a:lnTo>
                <a:lnTo>
                  <a:pt x="0" y="0"/>
                </a:lnTo>
                <a:close/>
              </a:path>
            </a:pathLst>
          </a:custGeom>
          <a:blipFill>
            <a:blip r:embed="rId10"/>
            <a:stretch>
              <a:fillRect l="0" t="0" r="0" b="0"/>
            </a:stretch>
          </a:blipFill>
        </p:spPr>
      </p:sp>
      <p:sp>
        <p:nvSpPr>
          <p:cNvPr name="Freeform 11" id="11"/>
          <p:cNvSpPr/>
          <p:nvPr/>
        </p:nvSpPr>
        <p:spPr>
          <a:xfrm flipH="false" flipV="false" rot="0">
            <a:off x="12885314" y="9006685"/>
            <a:ext cx="1599346" cy="729204"/>
          </a:xfrm>
          <a:custGeom>
            <a:avLst/>
            <a:gdLst/>
            <a:ahLst/>
            <a:cxnLst/>
            <a:rect r="r" b="b" t="t" l="l"/>
            <a:pathLst>
              <a:path h="729204" w="1599346">
                <a:moveTo>
                  <a:pt x="0" y="0"/>
                </a:moveTo>
                <a:lnTo>
                  <a:pt x="1599347" y="0"/>
                </a:lnTo>
                <a:lnTo>
                  <a:pt x="1599347" y="729204"/>
                </a:lnTo>
                <a:lnTo>
                  <a:pt x="0" y="729204"/>
                </a:lnTo>
                <a:lnTo>
                  <a:pt x="0" y="0"/>
                </a:lnTo>
                <a:close/>
              </a:path>
            </a:pathLst>
          </a:custGeom>
          <a:blipFill>
            <a:blip r:embed="rId11"/>
            <a:stretch>
              <a:fillRect l="0" t="0" r="0" b="0"/>
            </a:stretch>
          </a:blipFill>
        </p:spPr>
      </p:sp>
      <p:sp>
        <p:nvSpPr>
          <p:cNvPr name="TextBox 12" id="12"/>
          <p:cNvSpPr txBox="true"/>
          <p:nvPr/>
        </p:nvSpPr>
        <p:spPr>
          <a:xfrm rot="0">
            <a:off x="5177109" y="2354378"/>
            <a:ext cx="695952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Communication Channels &amp; Timing</a:t>
            </a:r>
          </a:p>
        </p:txBody>
      </p:sp>
      <p:sp>
        <p:nvSpPr>
          <p:cNvPr name="TextBox 13" id="13"/>
          <p:cNvSpPr txBox="true"/>
          <p:nvPr/>
        </p:nvSpPr>
        <p:spPr>
          <a:xfrm rot="0">
            <a:off x="5177109" y="3066579"/>
            <a:ext cx="10493515" cy="2805424"/>
          </a:xfrm>
          <a:prstGeom prst="rect">
            <a:avLst/>
          </a:prstGeom>
        </p:spPr>
        <p:txBody>
          <a:bodyPr anchor="t" rtlCol="false" tIns="0" lIns="0" bIns="0" rIns="0">
            <a:spAutoFit/>
          </a:bodyPr>
          <a:lstStyle/>
          <a:p>
            <a:pPr algn="l" marL="462113" indent="-231056" lvl="1">
              <a:lnSpc>
                <a:spcPts val="3210"/>
              </a:lnSpc>
              <a:buFont typeface="Arial"/>
              <a:buChar char="•"/>
            </a:pPr>
            <a:r>
              <a:rPr lang="en-US" b="true" sz="2140">
                <a:solidFill>
                  <a:srgbClr val="343432"/>
                </a:solidFill>
                <a:latin typeface="Open Sauce Bold"/>
                <a:ea typeface="Open Sauce Bold"/>
                <a:cs typeface="Open Sauce Bold"/>
                <a:sym typeface="Open Sauce Bold"/>
              </a:rPr>
              <a:t>Cellular contact: </a:t>
            </a:r>
            <a:r>
              <a:rPr lang="en-US" sz="2140">
                <a:solidFill>
                  <a:srgbClr val="343432"/>
                </a:solidFill>
                <a:latin typeface="Open Sauce"/>
                <a:ea typeface="Open Sauce"/>
                <a:cs typeface="Open Sauce"/>
                <a:sym typeface="Open Sauce"/>
              </a:rPr>
              <a:t>Highest response rate, outperforming telephone and unknown methods.</a:t>
            </a:r>
          </a:p>
          <a:p>
            <a:pPr algn="l" marL="462113" indent="-231056" lvl="1">
              <a:lnSpc>
                <a:spcPts val="3210"/>
              </a:lnSpc>
              <a:buFont typeface="Arial"/>
              <a:buChar char="•"/>
            </a:pPr>
            <a:r>
              <a:rPr lang="en-US" b="true" sz="2140" strike="noStrike" u="none">
                <a:solidFill>
                  <a:srgbClr val="343432"/>
                </a:solidFill>
                <a:latin typeface="Open Sauce Bold"/>
                <a:ea typeface="Open Sauce Bold"/>
                <a:cs typeface="Open Sauce Bold"/>
                <a:sym typeface="Open Sauce Bold"/>
              </a:rPr>
              <a:t>Engagement: </a:t>
            </a:r>
            <a:r>
              <a:rPr lang="en-US" sz="2140" strike="noStrike" u="none">
                <a:solidFill>
                  <a:srgbClr val="343432"/>
                </a:solidFill>
                <a:latin typeface="Open Sauce"/>
                <a:ea typeface="Open Sauce"/>
                <a:cs typeface="Open Sauce"/>
                <a:sym typeface="Open Sauce"/>
              </a:rPr>
              <a:t>May, June, and August are high-performing months with increased customer.</a:t>
            </a:r>
          </a:p>
          <a:p>
            <a:pPr algn="l" marL="462113" indent="-231056" lvl="1">
              <a:lnSpc>
                <a:spcPts val="3210"/>
              </a:lnSpc>
              <a:buFont typeface="Arial"/>
              <a:buChar char="•"/>
            </a:pPr>
            <a:r>
              <a:rPr lang="en-US" b="true" sz="2140" strike="noStrike" u="none">
                <a:solidFill>
                  <a:srgbClr val="343432"/>
                </a:solidFill>
                <a:latin typeface="Open Sauce Bold"/>
                <a:ea typeface="Open Sauce Bold"/>
                <a:cs typeface="Open Sauce Bold"/>
                <a:sym typeface="Open Sauce Bold"/>
              </a:rPr>
              <a:t>Mid-week day: </a:t>
            </a:r>
            <a:r>
              <a:rPr lang="en-US" sz="2140" strike="noStrike" u="none">
                <a:solidFill>
                  <a:srgbClr val="343432"/>
                </a:solidFill>
                <a:latin typeface="Open Sauce"/>
                <a:ea typeface="Open Sauce"/>
                <a:cs typeface="Open Sauce"/>
                <a:sym typeface="Open Sauce"/>
              </a:rPr>
              <a:t>Tuesday and Thursday tend to show better response behavior compared to weekends or Mondays.</a:t>
            </a:r>
          </a:p>
          <a:p>
            <a:pPr algn="l" marL="0" indent="0" lvl="0">
              <a:lnSpc>
                <a:spcPts val="3210"/>
              </a:lnSpc>
            </a:pPr>
          </a:p>
        </p:txBody>
      </p:sp>
      <p:sp>
        <p:nvSpPr>
          <p:cNvPr name="TextBox 14" id="14"/>
          <p:cNvSpPr txBox="true"/>
          <p:nvPr/>
        </p:nvSpPr>
        <p:spPr>
          <a:xfrm rot="0">
            <a:off x="5177109" y="6243051"/>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Financial &amp; Economic Indicators</a:t>
            </a:r>
          </a:p>
        </p:txBody>
      </p:sp>
      <p:sp>
        <p:nvSpPr>
          <p:cNvPr name="TextBox 15" id="15"/>
          <p:cNvSpPr txBox="true"/>
          <p:nvPr/>
        </p:nvSpPr>
        <p:spPr>
          <a:xfrm rot="0">
            <a:off x="5177109" y="6970942"/>
            <a:ext cx="10268902" cy="1712342"/>
          </a:xfrm>
          <a:prstGeom prst="rect">
            <a:avLst/>
          </a:prstGeom>
        </p:spPr>
        <p:txBody>
          <a:bodyPr anchor="t" rtlCol="false" tIns="0" lIns="0" bIns="0" rIns="0">
            <a:spAutoFit/>
          </a:bodyPr>
          <a:lstStyle/>
          <a:p>
            <a:pPr algn="l" marL="498137" indent="-249068" lvl="1">
              <a:lnSpc>
                <a:spcPts val="3460"/>
              </a:lnSpc>
              <a:buFont typeface="Arial"/>
              <a:buChar char="•"/>
            </a:pPr>
            <a:r>
              <a:rPr lang="en-US" b="true" sz="2307">
                <a:solidFill>
                  <a:srgbClr val="343432"/>
                </a:solidFill>
                <a:latin typeface="Open Sauce Bold"/>
                <a:ea typeface="Open Sauce Bold"/>
                <a:cs typeface="Open Sauce Bold"/>
                <a:sym typeface="Open Sauce Bold"/>
              </a:rPr>
              <a:t>Customers : </a:t>
            </a:r>
            <a:r>
              <a:rPr lang="en-US" sz="2307">
                <a:solidFill>
                  <a:srgbClr val="343432"/>
                </a:solidFill>
                <a:latin typeface="Open Sauce"/>
                <a:ea typeface="Open Sauce"/>
                <a:cs typeface="Open Sauce"/>
                <a:sym typeface="Open Sauce"/>
              </a:rPr>
              <a:t>Higher account balances have a notably higher response rate.</a:t>
            </a:r>
          </a:p>
          <a:p>
            <a:pPr algn="l" marL="498137" indent="-249068" lvl="1">
              <a:lnSpc>
                <a:spcPts val="3460"/>
              </a:lnSpc>
              <a:buFont typeface="Arial"/>
              <a:buChar char="•"/>
            </a:pPr>
            <a:r>
              <a:rPr lang="en-US" b="true" sz="2307">
                <a:solidFill>
                  <a:srgbClr val="343432"/>
                </a:solidFill>
                <a:latin typeface="Open Sauce Bold"/>
                <a:ea typeface="Open Sauce Bold"/>
                <a:cs typeface="Open Sauce Bold"/>
                <a:sym typeface="Open Sauce Bold"/>
              </a:rPr>
              <a:t>Strong behavioral pattern:</a:t>
            </a:r>
            <a:r>
              <a:rPr lang="en-US" sz="2307">
                <a:solidFill>
                  <a:srgbClr val="343432"/>
                </a:solidFill>
                <a:latin typeface="Open Sauce"/>
                <a:ea typeface="Open Sauce"/>
                <a:cs typeface="Open Sauce"/>
                <a:sym typeface="Open Sauce"/>
              </a:rPr>
              <a:t> Indicating trust or loyalty from previously contacted customers.</a:t>
            </a:r>
          </a:p>
        </p:txBody>
      </p:sp>
      <p:sp>
        <p:nvSpPr>
          <p:cNvPr name="TextBox 16" id="16"/>
          <p:cNvSpPr txBox="true"/>
          <p:nvPr/>
        </p:nvSpPr>
        <p:spPr>
          <a:xfrm rot="0">
            <a:off x="5986046" y="962025"/>
            <a:ext cx="5341655" cy="602458"/>
          </a:xfrm>
          <a:prstGeom prst="rect">
            <a:avLst/>
          </a:prstGeom>
        </p:spPr>
        <p:txBody>
          <a:bodyPr anchor="t" rtlCol="false" tIns="0" lIns="0" bIns="0" rIns="0">
            <a:spAutoFit/>
          </a:bodyPr>
          <a:lstStyle/>
          <a:p>
            <a:pPr algn="l" marL="0" indent="0" lvl="0">
              <a:lnSpc>
                <a:spcPts val="4961"/>
              </a:lnSpc>
              <a:spcBef>
                <a:spcPct val="0"/>
              </a:spcBef>
            </a:pPr>
            <a:r>
              <a:rPr lang="en-US" b="true" sz="3543" spc="-70">
                <a:solidFill>
                  <a:srgbClr val="106861"/>
                </a:solidFill>
                <a:latin typeface="Open Sauce Bold"/>
                <a:ea typeface="Open Sauce Bold"/>
                <a:cs typeface="Open Sauce Bold"/>
                <a:sym typeface="Open Sauce Bold"/>
              </a:rPr>
              <a:t>| Customer Satisfaction.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4050587" y="3123729"/>
            <a:ext cx="89792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1738034" y="1983331"/>
            <a:ext cx="2312177" cy="2312177"/>
          </a:xfrm>
          <a:custGeom>
            <a:avLst/>
            <a:gdLst/>
            <a:ahLst/>
            <a:cxnLst/>
            <a:rect r="r" b="b" t="t" l="l"/>
            <a:pathLst>
              <a:path h="2312177" w="2312177">
                <a:moveTo>
                  <a:pt x="0" y="0"/>
                </a:moveTo>
                <a:lnTo>
                  <a:pt x="2312176" y="0"/>
                </a:lnTo>
                <a:lnTo>
                  <a:pt x="2312176"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5" id="5"/>
          <p:cNvPicPr>
            <a:picLocks noChangeAspect="true"/>
          </p:cNvPicPr>
          <p:nvPr/>
        </p:nvPicPr>
        <p:blipFill>
          <a:blip r:embed="rId6"/>
          <a:stretch>
            <a:fillRect/>
          </a:stretch>
        </p:blipFill>
        <p:spPr>
          <a:xfrm rot="0">
            <a:off x="1802277" y="2047574"/>
            <a:ext cx="2183690" cy="2183690"/>
          </a:xfrm>
          <a:prstGeom prst="rect">
            <a:avLst/>
          </a:prstGeom>
        </p:spPr>
      </p:pic>
      <p:sp>
        <p:nvSpPr>
          <p:cNvPr name="Freeform 6" id="6"/>
          <p:cNvSpPr/>
          <p:nvPr/>
        </p:nvSpPr>
        <p:spPr>
          <a:xfrm flipH="false" flipV="false" rot="0">
            <a:off x="292647" y="319213"/>
            <a:ext cx="6157072" cy="4653309"/>
          </a:xfrm>
          <a:custGeom>
            <a:avLst/>
            <a:gdLst/>
            <a:ahLst/>
            <a:cxnLst/>
            <a:rect r="r" b="b" t="t" l="l"/>
            <a:pathLst>
              <a:path h="4653309" w="6157072">
                <a:moveTo>
                  <a:pt x="0" y="0"/>
                </a:moveTo>
                <a:lnTo>
                  <a:pt x="6157072" y="0"/>
                </a:lnTo>
                <a:lnTo>
                  <a:pt x="6157072" y="4653309"/>
                </a:lnTo>
                <a:lnTo>
                  <a:pt x="0" y="4653309"/>
                </a:lnTo>
                <a:lnTo>
                  <a:pt x="0" y="0"/>
                </a:lnTo>
                <a:close/>
              </a:path>
            </a:pathLst>
          </a:custGeom>
          <a:blipFill>
            <a:blip r:embed="rId7"/>
            <a:stretch>
              <a:fillRect l="0" t="0" r="0" b="0"/>
            </a:stretch>
          </a:blipFill>
        </p:spPr>
      </p:sp>
      <p:sp>
        <p:nvSpPr>
          <p:cNvPr name="Freeform 7" id="7"/>
          <p:cNvSpPr/>
          <p:nvPr/>
        </p:nvSpPr>
        <p:spPr>
          <a:xfrm flipH="false" flipV="false" rot="0">
            <a:off x="6279915" y="319213"/>
            <a:ext cx="5466397" cy="4983846"/>
          </a:xfrm>
          <a:custGeom>
            <a:avLst/>
            <a:gdLst/>
            <a:ahLst/>
            <a:cxnLst/>
            <a:rect r="r" b="b" t="t" l="l"/>
            <a:pathLst>
              <a:path h="4983846" w="5466397">
                <a:moveTo>
                  <a:pt x="0" y="0"/>
                </a:moveTo>
                <a:lnTo>
                  <a:pt x="5466397" y="0"/>
                </a:lnTo>
                <a:lnTo>
                  <a:pt x="5466397" y="4983846"/>
                </a:lnTo>
                <a:lnTo>
                  <a:pt x="0" y="4983846"/>
                </a:lnTo>
                <a:lnTo>
                  <a:pt x="0" y="0"/>
                </a:lnTo>
                <a:close/>
              </a:path>
            </a:pathLst>
          </a:custGeom>
          <a:blipFill>
            <a:blip r:embed="rId8"/>
            <a:stretch>
              <a:fillRect l="0" t="0" r="0" b="0"/>
            </a:stretch>
          </a:blipFill>
        </p:spPr>
      </p:sp>
      <p:sp>
        <p:nvSpPr>
          <p:cNvPr name="Freeform 8" id="8"/>
          <p:cNvSpPr/>
          <p:nvPr/>
        </p:nvSpPr>
        <p:spPr>
          <a:xfrm flipH="false" flipV="false" rot="0">
            <a:off x="12031969" y="455782"/>
            <a:ext cx="5924662" cy="4516741"/>
          </a:xfrm>
          <a:custGeom>
            <a:avLst/>
            <a:gdLst/>
            <a:ahLst/>
            <a:cxnLst/>
            <a:rect r="r" b="b" t="t" l="l"/>
            <a:pathLst>
              <a:path h="4516741" w="5924662">
                <a:moveTo>
                  <a:pt x="0" y="0"/>
                </a:moveTo>
                <a:lnTo>
                  <a:pt x="5924662" y="0"/>
                </a:lnTo>
                <a:lnTo>
                  <a:pt x="5924662" y="4516740"/>
                </a:lnTo>
                <a:lnTo>
                  <a:pt x="0" y="4516740"/>
                </a:lnTo>
                <a:lnTo>
                  <a:pt x="0" y="0"/>
                </a:lnTo>
                <a:close/>
              </a:path>
            </a:pathLst>
          </a:custGeom>
          <a:blipFill>
            <a:blip r:embed="rId9"/>
            <a:stretch>
              <a:fillRect l="0" t="0" r="0" b="0"/>
            </a:stretch>
          </a:blipFill>
        </p:spPr>
      </p:sp>
      <p:sp>
        <p:nvSpPr>
          <p:cNvPr name="Freeform 9" id="9"/>
          <p:cNvSpPr/>
          <p:nvPr/>
        </p:nvSpPr>
        <p:spPr>
          <a:xfrm flipH="false" flipV="false" rot="0">
            <a:off x="6279915" y="5303059"/>
            <a:ext cx="11301259" cy="4548757"/>
          </a:xfrm>
          <a:custGeom>
            <a:avLst/>
            <a:gdLst/>
            <a:ahLst/>
            <a:cxnLst/>
            <a:rect r="r" b="b" t="t" l="l"/>
            <a:pathLst>
              <a:path h="4548757" w="11301259">
                <a:moveTo>
                  <a:pt x="0" y="0"/>
                </a:moveTo>
                <a:lnTo>
                  <a:pt x="11301259" y="0"/>
                </a:lnTo>
                <a:lnTo>
                  <a:pt x="11301259" y="4548757"/>
                </a:lnTo>
                <a:lnTo>
                  <a:pt x="0" y="4548757"/>
                </a:lnTo>
                <a:lnTo>
                  <a:pt x="0" y="0"/>
                </a:lnTo>
                <a:close/>
              </a:path>
            </a:pathLst>
          </a:custGeom>
          <a:blipFill>
            <a:blip r:embed="rId10"/>
            <a:stretch>
              <a:fillRect l="0" t="0" r="0" b="0"/>
            </a:stretch>
          </a:blipFill>
        </p:spPr>
      </p:sp>
      <p:grpSp>
        <p:nvGrpSpPr>
          <p:cNvPr name="Group 10" id="10"/>
          <p:cNvGrpSpPr/>
          <p:nvPr/>
        </p:nvGrpSpPr>
        <p:grpSpPr>
          <a:xfrm rot="0">
            <a:off x="-2940918" y="5978081"/>
            <a:ext cx="5578401" cy="557840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628375" y="6127377"/>
            <a:ext cx="7923268" cy="2452562"/>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  Not a Person </a:t>
            </a:r>
          </a:p>
          <a:p>
            <a:pPr algn="l">
              <a:lnSpc>
                <a:spcPts val="6569"/>
              </a:lnSpc>
            </a:pPr>
            <a:r>
              <a:rPr lang="en-US" sz="4692" spc="-93" b="true">
                <a:solidFill>
                  <a:srgbClr val="191919"/>
                </a:solidFill>
                <a:latin typeface="Open Sauce Bold"/>
                <a:ea typeface="Open Sauce Bold"/>
                <a:cs typeface="Open Sauce Bold"/>
                <a:sym typeface="Open Sauce Bold"/>
              </a:rPr>
              <a:t>  but Numbers </a:t>
            </a:r>
          </a:p>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  speaks...</a:t>
            </a:r>
          </a:p>
        </p:txBody>
      </p:sp>
      <p:sp>
        <p:nvSpPr>
          <p:cNvPr name="AutoShape 14" id="14"/>
          <p:cNvSpPr/>
          <p:nvPr/>
        </p:nvSpPr>
        <p:spPr>
          <a:xfrm flipH="true">
            <a:off x="580750" y="6213102"/>
            <a:ext cx="47625" cy="2509590"/>
          </a:xfrm>
          <a:prstGeom prst="line">
            <a:avLst/>
          </a:prstGeom>
          <a:ln cap="flat" w="95250">
            <a:solidFill>
              <a:srgbClr val="035D61"/>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75940" y="-805870"/>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0" y="-8848"/>
            <a:ext cx="18288000" cy="10251030"/>
            <a:chOff x="0" y="0"/>
            <a:chExt cx="4816593" cy="2699860"/>
          </a:xfrm>
        </p:grpSpPr>
        <p:sp>
          <p:nvSpPr>
            <p:cNvPr name="Freeform 6" id="6"/>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7" id="7"/>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Freeform 8" id="8"/>
          <p:cNvSpPr/>
          <p:nvPr/>
        </p:nvSpPr>
        <p:spPr>
          <a:xfrm flipH="false" flipV="false" rot="0">
            <a:off x="10345330" y="1623509"/>
            <a:ext cx="6119882" cy="3756077"/>
          </a:xfrm>
          <a:custGeom>
            <a:avLst/>
            <a:gdLst/>
            <a:ahLst/>
            <a:cxnLst/>
            <a:rect r="r" b="b" t="t" l="l"/>
            <a:pathLst>
              <a:path h="3756077" w="6119882">
                <a:moveTo>
                  <a:pt x="0" y="0"/>
                </a:moveTo>
                <a:lnTo>
                  <a:pt x="6119882" y="0"/>
                </a:lnTo>
                <a:lnTo>
                  <a:pt x="6119882" y="3756077"/>
                </a:lnTo>
                <a:lnTo>
                  <a:pt x="0" y="3756077"/>
                </a:lnTo>
                <a:lnTo>
                  <a:pt x="0" y="0"/>
                </a:lnTo>
                <a:close/>
              </a:path>
            </a:pathLst>
          </a:custGeom>
          <a:blipFill>
            <a:blip r:embed="rId2"/>
            <a:stretch>
              <a:fillRect l="0" t="0" r="0" b="0"/>
            </a:stretch>
          </a:blipFill>
        </p:spPr>
      </p:sp>
      <p:sp>
        <p:nvSpPr>
          <p:cNvPr name="Freeform 9" id="9"/>
          <p:cNvSpPr/>
          <p:nvPr/>
        </p:nvSpPr>
        <p:spPr>
          <a:xfrm flipH="false" flipV="false" rot="0">
            <a:off x="1028700" y="4653493"/>
            <a:ext cx="6994757" cy="4301776"/>
          </a:xfrm>
          <a:custGeom>
            <a:avLst/>
            <a:gdLst/>
            <a:ahLst/>
            <a:cxnLst/>
            <a:rect r="r" b="b" t="t" l="l"/>
            <a:pathLst>
              <a:path h="4301776" w="6994757">
                <a:moveTo>
                  <a:pt x="0" y="0"/>
                </a:moveTo>
                <a:lnTo>
                  <a:pt x="6994757" y="0"/>
                </a:lnTo>
                <a:lnTo>
                  <a:pt x="6994757" y="4301776"/>
                </a:lnTo>
                <a:lnTo>
                  <a:pt x="0" y="4301776"/>
                </a:lnTo>
                <a:lnTo>
                  <a:pt x="0" y="0"/>
                </a:lnTo>
                <a:close/>
              </a:path>
            </a:pathLst>
          </a:custGeom>
          <a:blipFill>
            <a:blip r:embed="rId3"/>
            <a:stretch>
              <a:fillRect l="0" t="0" r="0" b="0"/>
            </a:stretch>
          </a:blipFill>
        </p:spPr>
      </p:sp>
      <p:sp>
        <p:nvSpPr>
          <p:cNvPr name="TextBox 10" id="10"/>
          <p:cNvSpPr txBox="true"/>
          <p:nvPr/>
        </p:nvSpPr>
        <p:spPr>
          <a:xfrm rot="0">
            <a:off x="3120174" y="588232"/>
            <a:ext cx="12047652" cy="795212"/>
          </a:xfrm>
          <a:prstGeom prst="rect">
            <a:avLst/>
          </a:prstGeom>
        </p:spPr>
        <p:txBody>
          <a:bodyPr anchor="t" rtlCol="false" tIns="0" lIns="0" bIns="0" rIns="0">
            <a:spAutoFit/>
          </a:bodyPr>
          <a:lstStyle/>
          <a:p>
            <a:pPr algn="ctr"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 Business Recommendations</a:t>
            </a:r>
          </a:p>
        </p:txBody>
      </p:sp>
      <p:sp>
        <p:nvSpPr>
          <p:cNvPr name="TextBox 11" id="11"/>
          <p:cNvSpPr txBox="true"/>
          <p:nvPr/>
        </p:nvSpPr>
        <p:spPr>
          <a:xfrm rot="0">
            <a:off x="9632522" y="7409353"/>
            <a:ext cx="4276000"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3.Timing Matters.</a:t>
            </a:r>
          </a:p>
        </p:txBody>
      </p:sp>
      <p:sp>
        <p:nvSpPr>
          <p:cNvPr name="TextBox 12" id="12"/>
          <p:cNvSpPr txBox="true"/>
          <p:nvPr/>
        </p:nvSpPr>
        <p:spPr>
          <a:xfrm rot="0">
            <a:off x="9632522" y="7944515"/>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Schedule campaigns during May, June, and August, especially mid-week (like Tuesdays and Thursdays) for better engagement.</a:t>
            </a:r>
          </a:p>
        </p:txBody>
      </p:sp>
      <p:sp>
        <p:nvSpPr>
          <p:cNvPr name="TextBox 13" id="13"/>
          <p:cNvSpPr txBox="true"/>
          <p:nvPr/>
        </p:nvSpPr>
        <p:spPr>
          <a:xfrm rot="0">
            <a:off x="1028700" y="2536885"/>
            <a:ext cx="7238855"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1.Optimize Communication Channels.</a:t>
            </a:r>
          </a:p>
        </p:txBody>
      </p:sp>
      <p:sp>
        <p:nvSpPr>
          <p:cNvPr name="TextBox 14" id="14"/>
          <p:cNvSpPr txBox="true"/>
          <p:nvPr/>
        </p:nvSpPr>
        <p:spPr>
          <a:xfrm rot="0">
            <a:off x="1028700" y="3118180"/>
            <a:ext cx="6609283" cy="678063"/>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Use cellular contact methods over telephone or unknown sources to maximize response rates.</a:t>
            </a:r>
          </a:p>
        </p:txBody>
      </p:sp>
      <p:sp>
        <p:nvSpPr>
          <p:cNvPr name="TextBox 15" id="15"/>
          <p:cNvSpPr txBox="true"/>
          <p:nvPr/>
        </p:nvSpPr>
        <p:spPr>
          <a:xfrm rot="0">
            <a:off x="9632522" y="5495209"/>
            <a:ext cx="5577188"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2.Target High-Value Segments.</a:t>
            </a:r>
          </a:p>
        </p:txBody>
      </p:sp>
      <p:sp>
        <p:nvSpPr>
          <p:cNvPr name="TextBox 16" id="16"/>
          <p:cNvSpPr txBox="true"/>
          <p:nvPr/>
        </p:nvSpPr>
        <p:spPr>
          <a:xfrm rot="0">
            <a:off x="9632522" y="6096876"/>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Focus outreach on customers with higher balances, no active loans, and past successful interactions — they are most likely to convert.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4856034" y="3348832"/>
            <a:ext cx="8575931" cy="3086100"/>
            <a:chOff x="0" y="0"/>
            <a:chExt cx="2258681" cy="812800"/>
          </a:xfrm>
        </p:grpSpPr>
        <p:sp>
          <p:nvSpPr>
            <p:cNvPr name="Freeform 11" id="11"/>
            <p:cNvSpPr/>
            <p:nvPr/>
          </p:nvSpPr>
          <p:spPr>
            <a:xfrm flipH="false" flipV="false" rot="0">
              <a:off x="0" y="0"/>
              <a:ext cx="2258682" cy="812800"/>
            </a:xfrm>
            <a:custGeom>
              <a:avLst/>
              <a:gdLst/>
              <a:ahLst/>
              <a:cxnLst/>
              <a:rect r="r" b="b" t="t" l="l"/>
              <a:pathLst>
                <a:path h="812800" w="2258682">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258681"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4767068" y="3676944"/>
            <a:ext cx="8753865" cy="2000290"/>
          </a:xfrm>
          <a:prstGeom prst="rect">
            <a:avLst/>
          </a:prstGeom>
        </p:spPr>
        <p:txBody>
          <a:bodyPr anchor="t" rtlCol="false" tIns="0" lIns="0" bIns="0" rIns="0">
            <a:spAutoFit/>
          </a:bodyPr>
          <a:lstStyle/>
          <a:p>
            <a:pPr algn="ctr">
              <a:lnSpc>
                <a:spcPts val="16333"/>
              </a:lnSpc>
              <a:spcBef>
                <a:spcPct val="0"/>
              </a:spcBef>
            </a:pPr>
            <a:r>
              <a:rPr lang="en-US" b="true" sz="11835">
                <a:solidFill>
                  <a:srgbClr val="FFFFFF"/>
                </a:solidFill>
                <a:latin typeface="Open Sauce Bold"/>
                <a:ea typeface="Open Sauce Bold"/>
                <a:cs typeface="Open Sauce Bold"/>
                <a:sym typeface="Open Sauc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DAGjqC2XSh0</dc:identifier>
  <dcterms:modified xsi:type="dcterms:W3CDTF">2011-08-01T06:04:30Z</dcterms:modified>
  <cp:revision>1</cp:revision>
  <dc:title>Data Preprocessing &amp; Feature Engineering</dc:title>
</cp:coreProperties>
</file>